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257" r:id="rId3"/>
    <p:sldId id="338" r:id="rId4"/>
    <p:sldId id="339" r:id="rId5"/>
    <p:sldId id="315" r:id="rId6"/>
    <p:sldId id="329" r:id="rId7"/>
    <p:sldId id="330" r:id="rId8"/>
    <p:sldId id="331" r:id="rId9"/>
    <p:sldId id="333" r:id="rId10"/>
    <p:sldId id="337" r:id="rId11"/>
    <p:sldId id="334" r:id="rId12"/>
    <p:sldId id="336" r:id="rId13"/>
    <p:sldId id="335" r:id="rId14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82"/>
    <a:srgbClr val="067082"/>
    <a:srgbClr val="1F1B1C"/>
    <a:srgbClr val="3B8B8F"/>
    <a:srgbClr val="EAEAEA"/>
    <a:srgbClr val="FFFFFF"/>
    <a:srgbClr val="CEB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45" d="100"/>
          <a:sy n="145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FA1F8-A72E-4BED-B69C-653275922B7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861A3-1F29-436F-AF3A-6BD1515F6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61A3-1F29-436F-AF3A-6BD1515F66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5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61A3-1F29-436F-AF3A-6BD1515F66B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46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D674-F600-46CA-97E1-79C0057EF7A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F842-67E4-44A9-B421-F53F024FA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jpeg"/><Relationship Id="rId18" Type="http://schemas.openxmlformats.org/officeDocument/2006/relationships/image" Target="../media/image17.svg"/><Relationship Id="rId3" Type="http://schemas.openxmlformats.org/officeDocument/2006/relationships/image" Target="../media/image6.svg"/><Relationship Id="rId21" Type="http://schemas.openxmlformats.org/officeDocument/2006/relationships/hyperlink" Target="https://edu.admin-smolensk.ru/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image" Target="../media/image8.svg"/><Relationship Id="rId10" Type="http://schemas.openxmlformats.org/officeDocument/2006/relationships/hyperlink" Target="https://edu.admin-smolensk.ru/deiatelnost/testirovanie-inostrannyh-grazhdan-na-znanie-russkogo-yazyka/" TargetMode="External"/><Relationship Id="rId19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4.svg"/><Relationship Id="rId14" Type="http://schemas.openxmlformats.org/officeDocument/2006/relationships/image" Target="../media/image5.png"/><Relationship Id="rId22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11.png"/><Relationship Id="rId12" Type="http://schemas.openxmlformats.org/officeDocument/2006/relationships/image" Target="../media/image3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6.svg"/><Relationship Id="rId9" Type="http://schemas.openxmlformats.org/officeDocument/2006/relationships/image" Target="../media/image4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7" Type="http://schemas.openxmlformats.org/officeDocument/2006/relationships/image" Target="../media/image28.sv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3.png"/><Relationship Id="rId19" Type="http://schemas.openxmlformats.org/officeDocument/2006/relationships/image" Target="../media/image28.png"/><Relationship Id="rId4" Type="http://schemas.openxmlformats.org/officeDocument/2006/relationships/image" Target="../media/image6.svg"/><Relationship Id="rId9" Type="http://schemas.openxmlformats.org/officeDocument/2006/relationships/image" Target="../media/image4.svg"/><Relationship Id="rId1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9.png"/><Relationship Id="rId4" Type="http://schemas.openxmlformats.org/officeDocument/2006/relationships/hyperlink" Target="https://edu.admin-smolensk.ru/upravlenie-po-nadzoru-i-kontroly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40.svg"/><Relationship Id="rId26" Type="http://schemas.openxmlformats.org/officeDocument/2006/relationships/image" Target="../media/image10.jpeg"/><Relationship Id="rId21" Type="http://schemas.openxmlformats.org/officeDocument/2006/relationships/image" Target="../media/image8.png"/><Relationship Id="rId7" Type="http://schemas.openxmlformats.org/officeDocument/2006/relationships/image" Target="../media/image4.svg"/><Relationship Id="rId17" Type="http://schemas.openxmlformats.org/officeDocument/2006/relationships/image" Target="../media/image6.png"/><Relationship Id="rId25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23" Type="http://schemas.openxmlformats.org/officeDocument/2006/relationships/image" Target="../media/image9.png"/><Relationship Id="rId19" Type="http://schemas.openxmlformats.org/officeDocument/2006/relationships/image" Target="../media/image7.png"/><Relationship Id="rId22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svg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3" Type="http://schemas.openxmlformats.org/officeDocument/2006/relationships/image" Target="../media/image6.svg"/><Relationship Id="rId12" Type="http://schemas.openxmlformats.org/officeDocument/2006/relationships/image" Target="../media/image3.png"/><Relationship Id="rId17" Type="http://schemas.openxmlformats.org/officeDocument/2006/relationships/image" Target="../media/image14.jpg"/><Relationship Id="rId2" Type="http://schemas.openxmlformats.org/officeDocument/2006/relationships/image" Target="../media/image1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10.jpe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4.svg"/><Relationship Id="rId1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21" Type="http://schemas.openxmlformats.org/officeDocument/2006/relationships/image" Target="../media/image12.png"/><Relationship Id="rId17" Type="http://schemas.openxmlformats.org/officeDocument/2006/relationships/image" Target="../media/image3.png"/><Relationship Id="rId2" Type="http://schemas.openxmlformats.org/officeDocument/2006/relationships/image" Target="../media/image11.png"/><Relationship Id="rId16" Type="http://schemas.openxmlformats.org/officeDocument/2006/relationships/image" Target="../media/image17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19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6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9.pn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.sv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6.svg"/><Relationship Id="rId12" Type="http://schemas.openxmlformats.org/officeDocument/2006/relationships/image" Target="../media/image16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10.jpe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.sv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6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18.pn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.svg"/><Relationship Id="rId1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17.svg"/><Relationship Id="rId3" Type="http://schemas.openxmlformats.org/officeDocument/2006/relationships/image" Target="../media/image11.png"/><Relationship Id="rId21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hyperlink" Target="https://&#1084;&#1074;&#1076;.&#1088;&#1092;/rkl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19" Type="http://schemas.openxmlformats.org/officeDocument/2006/relationships/image" Target="../media/image21.jpg"/><Relationship Id="rId4" Type="http://schemas.openxmlformats.org/officeDocument/2006/relationships/image" Target="../media/image6.svg"/><Relationship Id="rId9" Type="http://schemas.openxmlformats.org/officeDocument/2006/relationships/image" Target="../media/image4.svg"/><Relationship Id="rId14" Type="http://schemas.openxmlformats.org/officeDocument/2006/relationships/image" Target="../media/image5.png"/><Relationship Id="rId22" Type="http://schemas.openxmlformats.org/officeDocument/2006/relationships/hyperlink" Target="https://&#1084;&#1074;&#1076;.&#1088;&#1092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656" y="1780472"/>
            <a:ext cx="7344816" cy="148646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2859" algn="ctr">
              <a:spcBef>
                <a:spcPts val="23"/>
              </a:spcBef>
            </a:pPr>
            <a:r>
              <a:rPr lang="ru-RU" sz="2400" b="1" dirty="0" smtClean="0">
                <a:solidFill>
                  <a:srgbClr val="067082"/>
                </a:solidFill>
              </a:rPr>
              <a:t>Соблюдение </a:t>
            </a:r>
            <a:r>
              <a:rPr lang="ru-RU" sz="2400" b="1" dirty="0">
                <a:solidFill>
                  <a:srgbClr val="067082"/>
                </a:solidFill>
              </a:rPr>
              <a:t>требований </a:t>
            </a:r>
            <a:endParaRPr lang="ru-RU" sz="2400" b="1" dirty="0" smtClean="0">
              <a:solidFill>
                <a:srgbClr val="067082"/>
              </a:solidFill>
            </a:endParaRPr>
          </a:p>
          <a:p>
            <a:pPr marL="12859" algn="ctr">
              <a:spcBef>
                <a:spcPts val="23"/>
              </a:spcBef>
            </a:pPr>
            <a:r>
              <a:rPr lang="ru-RU" sz="2400" b="1" dirty="0" smtClean="0">
                <a:solidFill>
                  <a:srgbClr val="067082"/>
                </a:solidFill>
              </a:rPr>
              <a:t>Порядка </a:t>
            </a:r>
            <a:r>
              <a:rPr lang="ru-RU" sz="2400" b="1" dirty="0">
                <a:solidFill>
                  <a:srgbClr val="067082"/>
                </a:solidFill>
              </a:rPr>
              <a:t>приема на обучение </a:t>
            </a:r>
            <a:endParaRPr lang="ru-RU" sz="2400" b="1" dirty="0" smtClean="0">
              <a:solidFill>
                <a:srgbClr val="067082"/>
              </a:solidFill>
            </a:endParaRPr>
          </a:p>
          <a:p>
            <a:pPr marL="12859" algn="ctr">
              <a:spcBef>
                <a:spcPts val="23"/>
              </a:spcBef>
            </a:pPr>
            <a:r>
              <a:rPr lang="ru-RU" sz="2400" b="1" dirty="0" smtClean="0">
                <a:solidFill>
                  <a:srgbClr val="067082"/>
                </a:solidFill>
              </a:rPr>
              <a:t>по </a:t>
            </a:r>
            <a:r>
              <a:rPr lang="ru-RU" sz="2400" b="1" dirty="0">
                <a:solidFill>
                  <a:srgbClr val="067082"/>
                </a:solidFill>
              </a:rPr>
              <a:t>образовательным программам начального общего, основного общего и среднего общего образования</a:t>
            </a:r>
            <a:endParaRPr sz="2400" b="1" dirty="0">
              <a:solidFill>
                <a:srgbClr val="067082"/>
              </a:solidFill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2474" y="-417"/>
            <a:ext cx="8842946" cy="5144929"/>
            <a:chOff x="762" y="0"/>
            <a:chExt cx="11790594" cy="6859905"/>
          </a:xfrm>
        </p:grpSpPr>
        <p:sp>
          <p:nvSpPr>
            <p:cNvPr id="5" name="object 5"/>
            <p:cNvSpPr/>
            <p:nvPr/>
          </p:nvSpPr>
          <p:spPr>
            <a:xfrm>
              <a:off x="762" y="0"/>
              <a:ext cx="1548765" cy="6859905"/>
            </a:xfrm>
            <a:custGeom>
              <a:avLst/>
              <a:gdLst/>
              <a:ahLst/>
              <a:cxnLst/>
              <a:rect l="l" t="t" r="r" b="b"/>
              <a:pathLst>
                <a:path w="1548765" h="6859905">
                  <a:moveTo>
                    <a:pt x="1548384" y="0"/>
                  </a:moveTo>
                  <a:lnTo>
                    <a:pt x="0" y="0"/>
                  </a:lnTo>
                  <a:lnTo>
                    <a:pt x="0" y="6859524"/>
                  </a:lnTo>
                  <a:lnTo>
                    <a:pt x="1548384" y="6859524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007B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0"/>
              <a:ext cx="1548765" cy="6859905"/>
            </a:xfrm>
            <a:custGeom>
              <a:avLst/>
              <a:gdLst/>
              <a:ahLst/>
              <a:cxnLst/>
              <a:rect l="l" t="t" r="r" b="b"/>
              <a:pathLst>
                <a:path w="1548765" h="6859905">
                  <a:moveTo>
                    <a:pt x="0" y="6859524"/>
                  </a:moveTo>
                  <a:lnTo>
                    <a:pt x="1548384" y="6859524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6859524"/>
                  </a:lnTo>
                  <a:close/>
                </a:path>
              </a:pathLst>
            </a:custGeom>
            <a:ln w="25908">
              <a:solidFill>
                <a:srgbClr val="007B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 flipV="1">
              <a:off x="1998269" y="4773700"/>
              <a:ext cx="9793087" cy="60959"/>
            </a:xfrm>
            <a:custGeom>
              <a:avLst/>
              <a:gdLst/>
              <a:ahLst/>
              <a:cxnLst/>
              <a:rect l="l" t="t" r="r" b="b"/>
              <a:pathLst>
                <a:path w="5111750">
                  <a:moveTo>
                    <a:pt x="0" y="0"/>
                  </a:moveTo>
                  <a:lnTo>
                    <a:pt x="5111750" y="0"/>
                  </a:lnTo>
                </a:path>
              </a:pathLst>
            </a:custGeom>
            <a:ln w="15240">
              <a:solidFill>
                <a:srgbClr val="007B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1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8494"/>
            <a:ext cx="31686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1475656" y="1347614"/>
            <a:ext cx="7344816" cy="0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9594" y="4757251"/>
            <a:ext cx="16969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67082"/>
                </a:solidFill>
                <a:latin typeface="+mn-lt"/>
                <a:cs typeface="Times New Roman" panose="02020603050405020304" pitchFamily="18" charset="0"/>
              </a:rPr>
              <a:t>15 </a:t>
            </a:r>
            <a:r>
              <a:rPr lang="ru-RU" sz="1600" b="1" dirty="0" smtClean="0">
                <a:solidFill>
                  <a:srgbClr val="067082"/>
                </a:solidFill>
                <a:latin typeface="+mn-lt"/>
                <a:cs typeface="Times New Roman" panose="02020603050405020304" pitchFamily="18" charset="0"/>
              </a:rPr>
              <a:t>апреля 2025 </a:t>
            </a:r>
            <a:r>
              <a:rPr lang="ru-RU" sz="1600" b="1" dirty="0">
                <a:solidFill>
                  <a:srgbClr val="067082"/>
                </a:solidFill>
                <a:latin typeface="+mn-lt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932040" y="3771663"/>
            <a:ext cx="4031977" cy="888181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Лариса </a:t>
            </a:r>
            <a:r>
              <a:rPr lang="ru-RU" sz="15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Вацлавовна</a:t>
            </a:r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Фокина, </a:t>
            </a:r>
          </a:p>
          <a:p>
            <a:pPr marL="0" indent="0" algn="r">
              <a:buNone/>
              <a:defRPr/>
            </a:pPr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директор департамента по надзору </a:t>
            </a:r>
          </a:p>
          <a:p>
            <a:pPr marL="0" indent="0" algn="r">
              <a:buNone/>
              <a:defRPr/>
            </a:pPr>
            <a:r>
              <a:rPr lang="ru-RU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контролю в сфере образования</a:t>
            </a:r>
            <a:endParaRPr lang="ru-RU" sz="1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01" y="3625577"/>
            <a:ext cx="2786193" cy="16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156710" y="-260401"/>
            <a:ext cx="2033738" cy="540390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3637" y="26303"/>
            <a:ext cx="459502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ПРЕДОСТАВЛЕННЫХ ДОКУМЕНТОВ</a:t>
            </a:r>
            <a:endParaRPr lang="ru-RU" sz="2800" b="1" dirty="0">
              <a:solidFill>
                <a:srgbClr val="06708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388431" y="761108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164286" y="-17387"/>
            <a:ext cx="2033739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507288" y="3879603"/>
            <a:ext cx="690737" cy="8727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4E94-F3F1-4C26-8F6A-15B8968C1113}"/>
              </a:ext>
            </a:extLst>
          </p:cNvPr>
          <p:cNvSpPr txBox="1"/>
          <p:nvPr/>
        </p:nvSpPr>
        <p:spPr>
          <a:xfrm>
            <a:off x="292898" y="837037"/>
            <a:ext cx="681310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dirty="0"/>
          </a:p>
          <a:p>
            <a:r>
              <a:rPr lang="ru-RU" sz="1600" b="1" dirty="0" smtClean="0">
                <a:solidFill>
                  <a:srgbClr val="067082"/>
                </a:solidFill>
              </a:rPr>
              <a:t>Сайт Министерства образования и науки Смоленской области</a:t>
            </a:r>
            <a:endParaRPr lang="ru-RU" sz="1600" dirty="0">
              <a:solidFill>
                <a:srgbClr val="067082"/>
              </a:solidFill>
            </a:endParaRPr>
          </a:p>
          <a:p>
            <a:r>
              <a:rPr lang="ru-RU" sz="1200" dirty="0" smtClean="0"/>
              <a:t> </a:t>
            </a:r>
          </a:p>
          <a:p>
            <a:r>
              <a:rPr lang="ru-RU" sz="1400" b="1" dirty="0" smtClean="0"/>
              <a:t>Раздел </a:t>
            </a:r>
            <a:r>
              <a:rPr lang="ru-RU" sz="1400" b="1" dirty="0"/>
              <a:t>«Тестирование иностранных граждан на знание русского языка</a:t>
            </a:r>
            <a:r>
              <a:rPr lang="ru-RU" sz="1400" b="1" dirty="0" smtClean="0"/>
              <a:t>»</a:t>
            </a:r>
            <a:endParaRPr lang="ru-RU" sz="1400" b="1" dirty="0"/>
          </a:p>
          <a:p>
            <a:r>
              <a:rPr lang="ru-RU" sz="1200" dirty="0" smtClean="0"/>
              <a:t> </a:t>
            </a:r>
            <a:endParaRPr lang="ru-RU" sz="600" dirty="0"/>
          </a:p>
          <a:p>
            <a:r>
              <a:rPr lang="ru-RU" sz="1400" i="1" dirty="0" smtClean="0">
                <a:solidFill>
                  <a:srgbClr val="067082"/>
                </a:solidFill>
              </a:rPr>
              <a:t>«</a:t>
            </a:r>
            <a:r>
              <a:rPr lang="ru-RU" sz="1400" i="1" dirty="0">
                <a:solidFill>
                  <a:srgbClr val="067082"/>
                </a:solidFill>
              </a:rPr>
              <a:t>Информационная памятка по вопросу проверки законности пребывания иностранных граждан и лиц без гражданства в Российской </a:t>
            </a:r>
            <a:r>
              <a:rPr lang="ru-RU" sz="1400" i="1" dirty="0" smtClean="0">
                <a:solidFill>
                  <a:srgbClr val="067082"/>
                </a:solidFill>
              </a:rPr>
              <a:t>Федерации»</a:t>
            </a:r>
          </a:p>
          <a:p>
            <a:endParaRPr lang="ru-RU" sz="1400" dirty="0" smtClean="0"/>
          </a:p>
          <a:p>
            <a:r>
              <a:rPr lang="ru-RU" sz="1200" dirty="0" smtClean="0"/>
              <a:t> </a:t>
            </a:r>
            <a:r>
              <a:rPr lang="en-GB" sz="1200" dirty="0">
                <a:hlinkClick r:id="rId10"/>
              </a:rPr>
              <a:t>https://edu.admin-smolensk.ru/deiatelnost/testirovanie-inostrannyh-grazhdan-na-znanie-russkogo-yazyka</a:t>
            </a:r>
            <a:r>
              <a:rPr lang="en-GB" sz="1200" dirty="0" smtClean="0">
                <a:hlinkClick r:id="rId10"/>
              </a:rPr>
              <a:t>/</a:t>
            </a:r>
            <a:endParaRPr lang="ru-RU" sz="1200" dirty="0" smtClean="0"/>
          </a:p>
          <a:p>
            <a:endParaRPr lang="ru-RU" sz="1300" dirty="0" smtClean="0"/>
          </a:p>
          <a:p>
            <a:pPr>
              <a:spcAft>
                <a:spcPts val="600"/>
              </a:spcAft>
            </a:pPr>
            <a:endParaRPr lang="ru-RU" sz="1300" b="1" dirty="0">
              <a:solidFill>
                <a:srgbClr val="067082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4286" y="1188560"/>
            <a:ext cx="720080" cy="9098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16" y="131735"/>
            <a:ext cx="598393" cy="688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9" y="2978001"/>
            <a:ext cx="6312205" cy="19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14902F-D335-4B68-BFDB-8DF0F70A0A9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-17123" t="-27269" r="96" b="27269"/>
          <a:stretch/>
        </p:blipFill>
        <p:spPr>
          <a:xfrm>
            <a:off x="5897079" y="4877661"/>
            <a:ext cx="3246920" cy="1405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50001" y="3250569"/>
            <a:ext cx="272725" cy="274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05494" y="3199303"/>
            <a:ext cx="208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21"/>
              </a:rPr>
              <a:t>https://edu.admin-smolensk.ru</a:t>
            </a:r>
            <a:r>
              <a:rPr lang="ru-RU" sz="1200" dirty="0" smtClean="0">
                <a:hlinkClick r:id="rId21"/>
              </a:rPr>
              <a:t>/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00" y="2361482"/>
            <a:ext cx="2051848" cy="6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188876" y="-108639"/>
            <a:ext cx="207527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2749" y="213164"/>
            <a:ext cx="4595023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РЕБЕНКА НА ТЕСТИРОВАНИЕ</a:t>
            </a:r>
            <a:endParaRPr lang="ru-RU" sz="2800" b="1" dirty="0">
              <a:solidFill>
                <a:srgbClr val="06708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388431" y="761108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188875" y="-17391"/>
            <a:ext cx="2059880" cy="143701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CB304BF-D9F5-4E06-BFC8-3CE138587A2D}"/>
              </a:ext>
            </a:extLst>
          </p:cNvPr>
          <p:cNvSpPr txBox="1"/>
          <p:nvPr/>
        </p:nvSpPr>
        <p:spPr>
          <a:xfrm>
            <a:off x="282748" y="915566"/>
            <a:ext cx="6721391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82"/>
                </a:solidFill>
              </a:rPr>
              <a:t>После подтверждения достоверности представленных документов ОО направляет </a:t>
            </a:r>
            <a:r>
              <a:rPr lang="ru-RU" sz="1600" b="1" dirty="0">
                <a:solidFill>
                  <a:srgbClr val="007082"/>
                </a:solidFill>
              </a:rPr>
              <a:t>ребенка в тестирующую организацию для прохождения </a:t>
            </a:r>
            <a:r>
              <a:rPr lang="ru-RU" sz="1600" b="1" dirty="0" smtClean="0">
                <a:solidFill>
                  <a:srgbClr val="007082"/>
                </a:solidFill>
              </a:rPr>
              <a:t>тестирования.</a:t>
            </a:r>
          </a:p>
          <a:p>
            <a:endParaRPr lang="ru-RU" sz="800" b="1" dirty="0" smtClean="0">
              <a:solidFill>
                <a:srgbClr val="0070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/>
              <a:t>Информация о направлении на тестирование ребенка, родителю направляется по адресу (почтовый или электронный), указанному в заявлении о приеме на обучение, и в личный кабинет ЕПГУ (при наличии).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/>
              <a:t>Одновременно о направлении на тестирование ребенка </a:t>
            </a:r>
            <a:r>
              <a:rPr lang="ru-RU" sz="1300" dirty="0" smtClean="0"/>
              <a:t>необходимо </a:t>
            </a:r>
            <a:r>
              <a:rPr lang="ru-RU" sz="1300" b="1" dirty="0" smtClean="0"/>
              <a:t>уведомить </a:t>
            </a:r>
            <a:r>
              <a:rPr lang="ru-RU" sz="1300" b="1" dirty="0"/>
              <a:t>тестирующую </a:t>
            </a:r>
            <a:r>
              <a:rPr lang="ru-RU" sz="1300" b="1" dirty="0" smtClean="0"/>
              <a:t>организацию</a:t>
            </a:r>
            <a:r>
              <a:rPr lang="ru-RU" sz="13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 smtClean="0"/>
          </a:p>
          <a:p>
            <a:r>
              <a:rPr lang="ru-RU" sz="1300" dirty="0"/>
              <a:t>Передать информацию можно по защищенному каналу Министерства образования и науки Смоленской области сети ВИПНЕТ 14438, через которую все школы заходят в региональную систему образования «Модуль запись в школу» (деловая почта сети</a:t>
            </a:r>
            <a:r>
              <a:rPr lang="ru-RU" sz="1300" dirty="0" smtClean="0"/>
              <a:t>).</a:t>
            </a:r>
          </a:p>
          <a:p>
            <a:r>
              <a:rPr lang="ru-RU" sz="1300" dirty="0" smtClean="0"/>
              <a:t> </a:t>
            </a:r>
            <a:endParaRPr lang="ru-RU" sz="1300" dirty="0"/>
          </a:p>
          <a:p>
            <a:r>
              <a:rPr lang="ru-RU" sz="1300" dirty="0"/>
              <a:t>Проинформировать по </a:t>
            </a:r>
            <a:r>
              <a:rPr lang="ru-RU" sz="1300" b="1" dirty="0"/>
              <a:t>тел. 8 (4812) 20-50-50 </a:t>
            </a:r>
            <a:r>
              <a:rPr lang="ru-RU" sz="1300" dirty="0" smtClean="0"/>
              <a:t>Почтенную </a:t>
            </a:r>
            <a:r>
              <a:rPr lang="ru-RU" sz="1300" dirty="0"/>
              <a:t>Ирину Александровну, начальника отдела комплексного анализа и мониторинга Министерства образования и науки Смоленской области.</a:t>
            </a:r>
          </a:p>
          <a:p>
            <a:endParaRPr lang="ru-RU" sz="1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537925" y="3232720"/>
            <a:ext cx="690737" cy="8727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14902F-D335-4B68-BFDB-8DF0F70A0A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-17123" t="-27269" r="96" b="27269"/>
          <a:stretch/>
        </p:blipFill>
        <p:spPr>
          <a:xfrm>
            <a:off x="5897079" y="4877661"/>
            <a:ext cx="3246920" cy="1405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04499" y="1226452"/>
            <a:ext cx="720080" cy="909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21" y="4160803"/>
            <a:ext cx="541371" cy="300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404474" y="4160803"/>
            <a:ext cx="1859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 smtClean="0">
                <a:solidFill>
                  <a:srgbClr val="007082"/>
                </a:solidFill>
              </a:rPr>
              <a:t>8 (4812) 20-50-50</a:t>
            </a:r>
            <a:endParaRPr lang="ru-RU" sz="1400" b="1" dirty="0">
              <a:solidFill>
                <a:srgbClr val="007082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27" y="119230"/>
            <a:ext cx="598393" cy="6881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14692"/>
            <a:ext cx="2172458" cy="7201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91814" y="2936014"/>
            <a:ext cx="272725" cy="274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484507" y="2930785"/>
            <a:ext cx="1859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 smtClean="0">
                <a:solidFill>
                  <a:srgbClr val="007082"/>
                </a:solidFill>
              </a:rPr>
              <a:t>ВИПНЕТ 14438</a:t>
            </a:r>
            <a:endParaRPr lang="ru-RU" sz="1400" b="1" dirty="0">
              <a:solidFill>
                <a:srgbClr val="007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101112" y="-129523"/>
            <a:ext cx="2038632" cy="527302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5979" y="213164"/>
            <a:ext cx="4651793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67082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ЕЗУЛЬТАТ ПРОХОЖДЕНИЯ ТЕСТИРОВАНИЯ</a:t>
            </a:r>
            <a:endParaRPr lang="ru-RU" sz="2800" b="1" dirty="0">
              <a:solidFill>
                <a:srgbClr val="06708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256306" y="724176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092277" y="-17387"/>
            <a:ext cx="2047466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CB304BF-D9F5-4E06-BFC8-3CE138587A2D}"/>
              </a:ext>
            </a:extLst>
          </p:cNvPr>
          <p:cNvSpPr txBox="1"/>
          <p:nvPr/>
        </p:nvSpPr>
        <p:spPr>
          <a:xfrm>
            <a:off x="1309141" y="1275606"/>
            <a:ext cx="565873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7082"/>
              </a:solidFill>
            </a:endParaRPr>
          </a:p>
          <a:p>
            <a:r>
              <a:rPr lang="ru-RU" sz="1500" dirty="0" smtClean="0"/>
              <a:t>Тестирующая </a:t>
            </a:r>
            <a:r>
              <a:rPr lang="ru-RU" sz="1500" dirty="0"/>
              <a:t>организация в течение </a:t>
            </a:r>
            <a:r>
              <a:rPr lang="ru-RU" sz="1500" b="1" dirty="0"/>
              <a:t>3 рабочих дней </a:t>
            </a:r>
            <a:r>
              <a:rPr lang="ru-RU" sz="1500" dirty="0"/>
              <a:t>после дня прохождения ребенком тестирования уведомляет о результатах его проведения </a:t>
            </a:r>
            <a:r>
              <a:rPr lang="ru-RU" sz="1500" dirty="0" smtClean="0"/>
              <a:t>ОО таким </a:t>
            </a:r>
            <a:r>
              <a:rPr lang="ru-RU" sz="1500" dirty="0"/>
              <a:t>же способом</a:t>
            </a:r>
            <a:r>
              <a:rPr lang="ru-RU" sz="1500" dirty="0" smtClean="0"/>
              <a:t>.</a:t>
            </a:r>
          </a:p>
          <a:p>
            <a:endParaRPr lang="ru-RU" sz="1500" dirty="0"/>
          </a:p>
          <a:p>
            <a:r>
              <a:rPr lang="ru-RU" sz="1500" dirty="0"/>
              <a:t>Информация о результатах тестирования и рассмотрения заявления о приеме на обучение ребенка, </a:t>
            </a:r>
            <a:r>
              <a:rPr lang="ru-RU" sz="1500" dirty="0" smtClean="0"/>
              <a:t>ОО направляется </a:t>
            </a:r>
            <a:r>
              <a:rPr lang="ru-RU" sz="1500" dirty="0"/>
              <a:t>по адресу (почтовый или электронный), указанному в заявлении о приеме на обучение, и в личный кабинет ЕПГУ (при наличии).</a:t>
            </a:r>
          </a:p>
          <a:p>
            <a:r>
              <a:rPr lang="ru-RU" sz="1400" dirty="0"/>
              <a:t> 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552707" y="2463111"/>
            <a:ext cx="555795" cy="8727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92278" y="1233799"/>
            <a:ext cx="720080" cy="9098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44" y="115766"/>
            <a:ext cx="598393" cy="6881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F0AFABB-0F23-40FC-B913-A7AFBBA0B2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3131" y="2511640"/>
            <a:ext cx="722776" cy="7227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AADB4D1-4888-4D03-9E76-A43407943A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38" y="1396358"/>
            <a:ext cx="717440" cy="7174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0ABB7A6-710B-43A9-BA4F-78D8419D6B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98437" y="4885358"/>
            <a:ext cx="3707904" cy="160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26" y="3466419"/>
            <a:ext cx="2345841" cy="15450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1112" y="3774767"/>
            <a:ext cx="720080" cy="909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7" y="2519213"/>
            <a:ext cx="703978" cy="399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12" y="2960986"/>
            <a:ext cx="662009" cy="3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656" y="2117044"/>
            <a:ext cx="7344816" cy="50158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2859" algn="ctr">
              <a:spcBef>
                <a:spcPts val="23"/>
              </a:spcBef>
            </a:pPr>
            <a:r>
              <a:rPr lang="ru-RU" sz="3200" b="1" dirty="0" smtClean="0">
                <a:solidFill>
                  <a:srgbClr val="067082"/>
                </a:solidFill>
              </a:rPr>
              <a:t>СПАСИБО ЗА ВНИМАНИЕ</a:t>
            </a:r>
            <a:endParaRPr sz="3200" b="1" dirty="0">
              <a:solidFill>
                <a:srgbClr val="067082"/>
              </a:solidFill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2474" y="-417"/>
            <a:ext cx="8842946" cy="5144929"/>
            <a:chOff x="762" y="0"/>
            <a:chExt cx="11790594" cy="6859905"/>
          </a:xfrm>
        </p:grpSpPr>
        <p:sp>
          <p:nvSpPr>
            <p:cNvPr id="5" name="object 5"/>
            <p:cNvSpPr/>
            <p:nvPr/>
          </p:nvSpPr>
          <p:spPr>
            <a:xfrm>
              <a:off x="762" y="0"/>
              <a:ext cx="1548765" cy="6859905"/>
            </a:xfrm>
            <a:custGeom>
              <a:avLst/>
              <a:gdLst/>
              <a:ahLst/>
              <a:cxnLst/>
              <a:rect l="l" t="t" r="r" b="b"/>
              <a:pathLst>
                <a:path w="1548765" h="6859905">
                  <a:moveTo>
                    <a:pt x="1548384" y="0"/>
                  </a:moveTo>
                  <a:lnTo>
                    <a:pt x="0" y="0"/>
                  </a:lnTo>
                  <a:lnTo>
                    <a:pt x="0" y="6859524"/>
                  </a:lnTo>
                  <a:lnTo>
                    <a:pt x="1548384" y="6859524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007B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0"/>
              <a:ext cx="1548765" cy="6859905"/>
            </a:xfrm>
            <a:custGeom>
              <a:avLst/>
              <a:gdLst/>
              <a:ahLst/>
              <a:cxnLst/>
              <a:rect l="l" t="t" r="r" b="b"/>
              <a:pathLst>
                <a:path w="1548765" h="6859905">
                  <a:moveTo>
                    <a:pt x="0" y="6859524"/>
                  </a:moveTo>
                  <a:lnTo>
                    <a:pt x="1548384" y="6859524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6859524"/>
                  </a:lnTo>
                  <a:close/>
                </a:path>
              </a:pathLst>
            </a:custGeom>
            <a:ln w="25908">
              <a:solidFill>
                <a:srgbClr val="007B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 flipV="1">
              <a:off x="1998269" y="4773700"/>
              <a:ext cx="9793087" cy="60959"/>
            </a:xfrm>
            <a:custGeom>
              <a:avLst/>
              <a:gdLst/>
              <a:ahLst/>
              <a:cxnLst/>
              <a:rect l="l" t="t" r="r" b="b"/>
              <a:pathLst>
                <a:path w="5111750">
                  <a:moveTo>
                    <a:pt x="0" y="0"/>
                  </a:moveTo>
                  <a:lnTo>
                    <a:pt x="5111750" y="0"/>
                  </a:lnTo>
                </a:path>
              </a:pathLst>
            </a:custGeom>
            <a:ln w="15240">
              <a:solidFill>
                <a:srgbClr val="007B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1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8494"/>
            <a:ext cx="31686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1475656" y="1347614"/>
            <a:ext cx="7344816" cy="0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4659982"/>
            <a:ext cx="16969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67082"/>
                </a:solidFill>
                <a:latin typeface="+mn-lt"/>
                <a:cs typeface="Times New Roman" panose="02020603050405020304" pitchFamily="18" charset="0"/>
              </a:rPr>
              <a:t>15 </a:t>
            </a:r>
            <a:r>
              <a:rPr lang="ru-RU" sz="1600" b="1" dirty="0" smtClean="0">
                <a:solidFill>
                  <a:srgbClr val="067082"/>
                </a:solidFill>
                <a:latin typeface="+mn-lt"/>
                <a:cs typeface="Times New Roman" panose="02020603050405020304" pitchFamily="18" charset="0"/>
              </a:rPr>
              <a:t>апреля 2025 </a:t>
            </a:r>
            <a:r>
              <a:rPr lang="ru-RU" sz="1600" b="1" dirty="0">
                <a:solidFill>
                  <a:srgbClr val="067082"/>
                </a:solidFill>
                <a:latin typeface="+mn-lt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01" y="3625577"/>
            <a:ext cx="2786193" cy="16011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004047" y="3723878"/>
            <a:ext cx="531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hlinkClick r:id="rId4"/>
              </a:rPr>
              <a:t>https://edu.admin-smolensk.ru/upravlenie-po-nadzoru-i-kontrolyu</a:t>
            </a:r>
            <a:r>
              <a:rPr lang="ru-RU" sz="1400" dirty="0" smtClean="0">
                <a:hlinkClick r:id="rId4"/>
              </a:rPr>
              <a:t>/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5219" y="3780783"/>
            <a:ext cx="272725" cy="2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0B1959B-3159-4B13-95EE-4705B4AAFB73}"/>
              </a:ext>
            </a:extLst>
          </p:cNvPr>
          <p:cNvSpPr/>
          <p:nvPr/>
        </p:nvSpPr>
        <p:spPr>
          <a:xfrm>
            <a:off x="7088324" y="0"/>
            <a:ext cx="2055676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292982" y="0"/>
            <a:ext cx="1851017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6270DB-0330-4FC0-A8CE-CFEEC6218AEB}"/>
              </a:ext>
            </a:extLst>
          </p:cNvPr>
          <p:cNvSpPr txBox="1"/>
          <p:nvPr/>
        </p:nvSpPr>
        <p:spPr>
          <a:xfrm>
            <a:off x="1212431" y="2479336"/>
            <a:ext cx="5806647" cy="2021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Первоочередное право</a:t>
            </a:r>
          </a:p>
          <a:p>
            <a:r>
              <a:rPr lang="ru-RU" sz="1100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/>
              <a:t>     </a:t>
            </a:r>
            <a:r>
              <a:rPr lang="ru-RU" sz="1200" dirty="0" smtClean="0"/>
              <a:t>п. 10 приказа № 458 </a:t>
            </a:r>
            <a:endParaRPr lang="ru-RU" sz="1200" dirty="0"/>
          </a:p>
          <a:p>
            <a:pPr indent="-171450">
              <a:buFontTx/>
              <a:buChar char="-"/>
            </a:pPr>
            <a:r>
              <a:rPr lang="ru-RU" sz="1200" dirty="0"/>
              <a:t>абзац второй </a:t>
            </a:r>
            <a:r>
              <a:rPr lang="ru-RU" sz="1200" dirty="0" smtClean="0"/>
              <a:t>ч. </a:t>
            </a:r>
            <a:r>
              <a:rPr lang="ru-RU" sz="1200" dirty="0"/>
              <a:t>6 </a:t>
            </a:r>
            <a:r>
              <a:rPr lang="ru-RU" sz="1200" dirty="0" smtClean="0"/>
              <a:t>ст. </a:t>
            </a:r>
            <a:r>
              <a:rPr lang="ru-RU" sz="1200" dirty="0"/>
              <a:t>19 ФЗ от 27.05.1998 № 76-ФЗ «О статусе военнослужащих»; </a:t>
            </a:r>
          </a:p>
          <a:p>
            <a:pPr indent="-171450">
              <a:buFontTx/>
              <a:buChar char="-"/>
            </a:pPr>
            <a:r>
              <a:rPr lang="ru-RU" sz="1200" dirty="0"/>
              <a:t>ч</a:t>
            </a:r>
            <a:r>
              <a:rPr lang="ru-RU" sz="1200" dirty="0" smtClean="0"/>
              <a:t>. </a:t>
            </a:r>
            <a:r>
              <a:rPr lang="ru-RU" sz="1200" dirty="0"/>
              <a:t>6 </a:t>
            </a:r>
            <a:r>
              <a:rPr lang="ru-RU" sz="1200" dirty="0" smtClean="0"/>
              <a:t>ст. </a:t>
            </a:r>
            <a:r>
              <a:rPr lang="ru-RU" sz="1200" dirty="0"/>
              <a:t>46 ФЗ от 07.02.2011 № 3-ФЗ «О </a:t>
            </a:r>
            <a:r>
              <a:rPr lang="ru-RU" sz="1200" dirty="0" smtClean="0"/>
              <a:t>полиции»; </a:t>
            </a:r>
            <a:endParaRPr lang="ru-RU" sz="1200" dirty="0"/>
          </a:p>
          <a:p>
            <a:pPr indent="-171450">
              <a:buFontTx/>
              <a:buChar char="-"/>
            </a:pPr>
            <a:r>
              <a:rPr lang="ru-RU" sz="1200" dirty="0"/>
              <a:t>ч</a:t>
            </a:r>
            <a:r>
              <a:rPr lang="ru-RU" sz="1200" dirty="0" smtClean="0"/>
              <a:t>. </a:t>
            </a:r>
            <a:r>
              <a:rPr lang="ru-RU" sz="1200" dirty="0"/>
              <a:t>14 </a:t>
            </a:r>
            <a:r>
              <a:rPr lang="ru-RU" sz="1200" dirty="0" smtClean="0"/>
              <a:t>ст. </a:t>
            </a:r>
            <a:r>
              <a:rPr lang="ru-RU" sz="1200" dirty="0"/>
              <a:t>3 ФЗ от 30.12.2012 № 283-ФЗ «О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</a:t>
            </a:r>
            <a:r>
              <a:rPr lang="ru-RU" sz="1200" dirty="0" smtClean="0"/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FF0000"/>
                </a:solidFill>
              </a:rPr>
              <a:t>      </a:t>
            </a:r>
            <a:r>
              <a:rPr lang="ru-RU" sz="1300" b="1" u="sng" dirty="0" smtClean="0">
                <a:solidFill>
                  <a:srgbClr val="FF0000"/>
                </a:solidFill>
              </a:rPr>
              <a:t>По </a:t>
            </a:r>
            <a:r>
              <a:rPr lang="ru-RU" sz="1300" b="1" u="sng" dirty="0">
                <a:solidFill>
                  <a:srgbClr val="FF0000"/>
                </a:solidFill>
              </a:rPr>
              <a:t>месту жительства их </a:t>
            </a:r>
            <a:r>
              <a:rPr lang="ru-RU" sz="1300" b="1" u="sng" dirty="0" smtClean="0">
                <a:solidFill>
                  <a:srgbClr val="FF0000"/>
                </a:solidFill>
              </a:rPr>
              <a:t>семей!</a:t>
            </a:r>
            <a:endParaRPr lang="ru-RU" sz="1300" b="1" u="sng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0570" y="2346563"/>
            <a:ext cx="720080" cy="90981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BB18ACC-6FC5-4CA0-BE91-1C4B44BE5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167391" y="2670365"/>
            <a:ext cx="884415" cy="111744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142" y="0"/>
            <a:ext cx="68039" cy="5136546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7F13F2-B7A1-4F1F-A392-551ABC3CBE3A}"/>
              </a:ext>
            </a:extLst>
          </p:cNvPr>
          <p:cNvSpPr txBox="1"/>
          <p:nvPr/>
        </p:nvSpPr>
        <p:spPr>
          <a:xfrm>
            <a:off x="1193654" y="1210930"/>
            <a:ext cx="573962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Внеочередное право</a:t>
            </a:r>
          </a:p>
          <a:p>
            <a:r>
              <a:rPr lang="ru-RU" sz="1200" dirty="0" smtClean="0"/>
              <a:t>      Внеочередное </a:t>
            </a:r>
            <a:r>
              <a:rPr lang="ru-RU" sz="1200" dirty="0"/>
              <a:t>право приема детей прокуроров, судей и сотрудников следственного комитета возникает </a:t>
            </a:r>
            <a:r>
              <a:rPr lang="ru-RU" sz="1200" dirty="0">
                <a:solidFill>
                  <a:srgbClr val="FF0000"/>
                </a:solidFill>
              </a:rPr>
              <a:t>только </a:t>
            </a:r>
            <a:r>
              <a:rPr lang="ru-RU" sz="1200" dirty="0"/>
              <a:t>в общеобразовательных организациях, имеющих </a:t>
            </a:r>
            <a:r>
              <a:rPr lang="ru-RU" sz="1200" dirty="0" smtClean="0"/>
              <a:t>интернат </a:t>
            </a:r>
            <a:r>
              <a:rPr lang="ru-RU" sz="1200" dirty="0"/>
              <a:t>(п. </a:t>
            </a:r>
            <a:r>
              <a:rPr lang="ru-RU" sz="1200" dirty="0" smtClean="0"/>
              <a:t>9 приказа </a:t>
            </a:r>
            <a:r>
              <a:rPr lang="ru-RU" sz="1200" dirty="0"/>
              <a:t>№ 458 )</a:t>
            </a:r>
            <a:endParaRPr lang="ru-RU" sz="1200" dirty="0" smtClean="0"/>
          </a:p>
          <a:p>
            <a:r>
              <a:rPr lang="ru-RU" sz="1200" dirty="0" smtClean="0"/>
              <a:t>      В </a:t>
            </a:r>
            <a:r>
              <a:rPr lang="ru-RU" sz="1200" dirty="0"/>
              <a:t>остальных </a:t>
            </a:r>
            <a:r>
              <a:rPr lang="ru-RU" sz="1200" dirty="0" smtClean="0"/>
              <a:t>ОО внеочередным </a:t>
            </a:r>
            <a:r>
              <a:rPr lang="ru-RU" sz="1200" dirty="0"/>
              <a:t>правом пользуются </a:t>
            </a:r>
            <a:r>
              <a:rPr lang="ru-RU" sz="1200" dirty="0" smtClean="0"/>
              <a:t>дети граждан категории СВО (п</a:t>
            </a:r>
            <a:r>
              <a:rPr lang="ru-RU" sz="1200" dirty="0"/>
              <a:t>. </a:t>
            </a:r>
            <a:r>
              <a:rPr lang="ru-RU" sz="1200" dirty="0" smtClean="0"/>
              <a:t>9.1приказа № 458 )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276300-8A49-4004-847C-17041D507EE6}"/>
              </a:ext>
            </a:extLst>
          </p:cNvPr>
          <p:cNvSpPr txBox="1"/>
          <p:nvPr/>
        </p:nvSpPr>
        <p:spPr>
          <a:xfrm>
            <a:off x="1230163" y="4148219"/>
            <a:ext cx="55740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Преимущественное право</a:t>
            </a:r>
          </a:p>
          <a:p>
            <a:r>
              <a:rPr lang="ru-RU" sz="1600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/>
              <a:t>п</a:t>
            </a:r>
            <a:r>
              <a:rPr lang="ru-RU" sz="1200" dirty="0"/>
              <a:t>. </a:t>
            </a:r>
            <a:r>
              <a:rPr lang="ru-RU" sz="1200" dirty="0" smtClean="0"/>
              <a:t>12 </a:t>
            </a:r>
            <a:r>
              <a:rPr lang="ru-RU" sz="1200" dirty="0"/>
              <a:t>приказа № 458 </a:t>
            </a:r>
            <a:r>
              <a:rPr lang="ru-RU" sz="1200" dirty="0" smtClean="0"/>
              <a:t>(ребенок</a:t>
            </a:r>
            <a:r>
              <a:rPr lang="ru-RU" sz="1200" dirty="0"/>
              <a:t>, имеющий полнородных и </a:t>
            </a:r>
            <a:r>
              <a:rPr lang="ru-RU" sz="1200" dirty="0" err="1"/>
              <a:t>неполнородных</a:t>
            </a:r>
            <a:r>
              <a:rPr lang="ru-RU" sz="1200" dirty="0"/>
              <a:t> брата и (или) </a:t>
            </a:r>
            <a:r>
              <a:rPr lang="ru-RU" sz="1200" dirty="0" smtClean="0"/>
              <a:t>сестру)</a:t>
            </a:r>
            <a:endParaRPr lang="ru-RU" sz="12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0ABB7A6-710B-43A9-BA4F-78D8419D6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0419" y="4883009"/>
            <a:ext cx="3707904" cy="16046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4917" y="8099"/>
            <a:ext cx="8899081" cy="1242108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B8B8F"/>
              </a:solidFill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365203" y="221448"/>
            <a:ext cx="8683060" cy="88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600" b="1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России от 02.09.2020 № 458 </a:t>
            </a: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«</a:t>
            </a: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 утверждении Порядка приема </a:t>
            </a: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обучение по образовательным программам </a:t>
            </a: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начального </a:t>
            </a: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общего, основного общего и </a:t>
            </a: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среднего </a:t>
            </a: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общего </a:t>
            </a:r>
            <a:r>
              <a:rPr lang="ru-RU" sz="1600" b="1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образования»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F8170A2-9FBD-47E7-A36C-DC4B16720F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6847" y="1408978"/>
            <a:ext cx="700672" cy="8466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7B59C7D-345E-40D7-8BDF-1280983A485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4226" y="2607513"/>
            <a:ext cx="759110" cy="8653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2FF19E6-52B2-41A8-99A2-A40A5541C9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85296" y="4196180"/>
            <a:ext cx="876403" cy="7584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0D764A6-44E6-4102-BD31-684B7E71228C}"/>
              </a:ext>
            </a:extLst>
          </p:cNvPr>
          <p:cNvSpPr txBox="1"/>
          <p:nvPr/>
        </p:nvSpPr>
        <p:spPr>
          <a:xfrm>
            <a:off x="7075318" y="1377130"/>
            <a:ext cx="1681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</a:t>
            </a:r>
            <a:endParaRPr lang="ru-RU" b="1" dirty="0">
              <a:solidFill>
                <a:srgbClr val="06708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F854E67-6109-4538-8451-5CE985DB83DF}"/>
              </a:ext>
            </a:extLst>
          </p:cNvPr>
          <p:cNvSpPr txBox="1"/>
          <p:nvPr/>
        </p:nvSpPr>
        <p:spPr>
          <a:xfrm>
            <a:off x="7265569" y="1835315"/>
            <a:ext cx="1892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dirty="0" smtClean="0">
                <a:solidFill>
                  <a:srgbClr val="067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апреля – 30 июня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A786DFC-0505-41AD-BB28-84427B1B341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119434" y="1835315"/>
            <a:ext cx="362648" cy="36264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0D764A6-44E6-4102-BD31-684B7E71228C}"/>
              </a:ext>
            </a:extLst>
          </p:cNvPr>
          <p:cNvSpPr txBox="1"/>
          <p:nvPr/>
        </p:nvSpPr>
        <p:spPr>
          <a:xfrm>
            <a:off x="8014103" y="4049476"/>
            <a:ext cx="103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</a:t>
            </a:r>
            <a:endParaRPr lang="ru-RU" b="1" dirty="0">
              <a:solidFill>
                <a:srgbClr val="06708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0D764A6-44E6-4102-BD31-684B7E71228C}"/>
              </a:ext>
            </a:extLst>
          </p:cNvPr>
          <p:cNvSpPr txBox="1"/>
          <p:nvPr/>
        </p:nvSpPr>
        <p:spPr>
          <a:xfrm>
            <a:off x="7959608" y="1379945"/>
            <a:ext cx="1693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</a:t>
            </a:r>
            <a:endParaRPr lang="ru-RU" b="1" dirty="0">
              <a:solidFill>
                <a:srgbClr val="06708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0D764A6-44E6-4102-BD31-684B7E71228C}"/>
              </a:ext>
            </a:extLst>
          </p:cNvPr>
          <p:cNvSpPr txBox="1"/>
          <p:nvPr/>
        </p:nvSpPr>
        <p:spPr>
          <a:xfrm>
            <a:off x="7145016" y="4030232"/>
            <a:ext cx="1681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</a:t>
            </a:r>
            <a:endParaRPr lang="ru-RU" b="1" dirty="0">
              <a:solidFill>
                <a:srgbClr val="067082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A786DFC-0505-41AD-BB28-84427B1B341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87542" y="4501866"/>
            <a:ext cx="362648" cy="3626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854E67-6109-4538-8451-5CE985DB83DF}"/>
              </a:ext>
            </a:extLst>
          </p:cNvPr>
          <p:cNvSpPr txBox="1"/>
          <p:nvPr/>
        </p:nvSpPr>
        <p:spPr>
          <a:xfrm>
            <a:off x="7220607" y="4529302"/>
            <a:ext cx="1974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dirty="0" smtClean="0">
                <a:solidFill>
                  <a:srgbClr val="067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июля – 5 сентября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90" y="1567362"/>
            <a:ext cx="186220" cy="18622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90" y="2134079"/>
            <a:ext cx="186220" cy="1862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90" y="2871022"/>
            <a:ext cx="186220" cy="18622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12" y="4500659"/>
            <a:ext cx="186220" cy="1862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12" y="3970922"/>
            <a:ext cx="186220" cy="18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176696" y="4418"/>
            <a:ext cx="2005545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3637" y="26303"/>
            <a:ext cx="459502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ПРИЕМА В ОБЩЕОБРАЗОВАТЕЛЬНУЮ ОРГАНИЗАЦИЮ</a:t>
            </a:r>
            <a:endParaRPr lang="ru-RU" sz="2800" b="1" dirty="0">
              <a:solidFill>
                <a:srgbClr val="06708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381273" y="711362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159757" y="-17387"/>
            <a:ext cx="2022483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7569" y="2663913"/>
            <a:ext cx="272725" cy="2748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437656" y="3423965"/>
            <a:ext cx="690737" cy="8727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14902F-D335-4B68-BFDB-8DF0F70A0A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-17123" t="-27269" r="96" b="27269"/>
          <a:stretch/>
        </p:blipFill>
        <p:spPr>
          <a:xfrm>
            <a:off x="5854470" y="4876007"/>
            <a:ext cx="3327771" cy="1440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4E94-F3F1-4C26-8F6A-15B8968C1113}"/>
              </a:ext>
            </a:extLst>
          </p:cNvPr>
          <p:cNvSpPr txBox="1"/>
          <p:nvPr/>
        </p:nvSpPr>
        <p:spPr>
          <a:xfrm>
            <a:off x="217878" y="1282051"/>
            <a:ext cx="6871097" cy="377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rgbClr val="067082"/>
                </a:solidFill>
                <a:cs typeface="Times New Roman" panose="02020603050405020304" pitchFamily="18" charset="0"/>
              </a:rPr>
              <a:t>Перечень </a:t>
            </a:r>
            <a:r>
              <a:rPr lang="ru-RU" sz="1700" b="1" dirty="0">
                <a:solidFill>
                  <a:srgbClr val="067082"/>
                </a:solidFill>
                <a:cs typeface="Times New Roman" panose="02020603050405020304" pitchFamily="18" charset="0"/>
              </a:rPr>
              <a:t>документов, предъявляемых родителями при приеме в ОО</a:t>
            </a:r>
            <a:r>
              <a:rPr lang="ru-RU" sz="1700" b="1" dirty="0" smtClean="0">
                <a:solidFill>
                  <a:srgbClr val="067082"/>
                </a:solidFill>
                <a:cs typeface="Times New Roman" panose="02020603050405020304" pitchFamily="18" charset="0"/>
              </a:rPr>
              <a:t>:</a:t>
            </a:r>
          </a:p>
          <a:p>
            <a:endParaRPr lang="ru-RU" sz="600" b="1" dirty="0">
              <a:solidFill>
                <a:srgbClr val="067082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50" dirty="0" smtClean="0"/>
              <a:t>копия </a:t>
            </a:r>
            <a:r>
              <a:rPr lang="ru-RU" sz="1350" dirty="0"/>
              <a:t>документа, удостоверяющего личность родителя (законного представителя) ребенка или поступающего;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50" dirty="0" smtClean="0"/>
              <a:t>копия </a:t>
            </a:r>
            <a:r>
              <a:rPr lang="ru-RU" sz="1350" dirty="0"/>
              <a:t>свидетельства о рождении ребенка или документа, подтверждающего родство заявителя;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50" dirty="0" smtClean="0"/>
              <a:t>копия </a:t>
            </a:r>
            <a:r>
              <a:rPr lang="ru-RU" sz="1350" dirty="0"/>
              <a:t>свидетельства о рождении полнородных и </a:t>
            </a:r>
            <a:r>
              <a:rPr lang="ru-RU" sz="1350" dirty="0" err="1"/>
              <a:t>неполнородных</a:t>
            </a:r>
            <a:r>
              <a:rPr lang="ru-RU" sz="1350" dirty="0"/>
              <a:t> брата и (или) сестры (в случае использования права преимущественного приема на </a:t>
            </a:r>
            <a:r>
              <a:rPr lang="ru-RU" sz="1350" dirty="0" smtClean="0"/>
              <a:t>обучение);</a:t>
            </a:r>
            <a:endParaRPr lang="ru-RU" sz="135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50" dirty="0" smtClean="0"/>
              <a:t>копия </a:t>
            </a:r>
            <a:r>
              <a:rPr lang="ru-RU" sz="1350" dirty="0"/>
              <a:t>документа, подтверждающего установление опеки или попечительства (при необходимости);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50" dirty="0" smtClean="0"/>
              <a:t>копия </a:t>
            </a:r>
            <a:r>
              <a:rPr lang="ru-RU" sz="1350" dirty="0"/>
              <a:t>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50" dirty="0"/>
              <a:t>копии документов, подтверждающих право внеочередного, первоочередного приема на </a:t>
            </a:r>
            <a:r>
              <a:rPr lang="ru-RU" sz="1350" dirty="0" smtClean="0"/>
              <a:t>обучение;</a:t>
            </a:r>
            <a:endParaRPr lang="ru-RU" sz="135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50" dirty="0" smtClean="0"/>
              <a:t>копия </a:t>
            </a:r>
            <a:r>
              <a:rPr lang="ru-RU" sz="1350" dirty="0"/>
              <a:t>заключения психолого-медико-педагогической комиссии (при наличии</a:t>
            </a:r>
            <a:r>
              <a:rPr lang="ru-RU" sz="1350" dirty="0" smtClean="0"/>
              <a:t>).</a:t>
            </a:r>
            <a:endParaRPr lang="ru-RU" sz="135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68" y="123478"/>
            <a:ext cx="683176" cy="7920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176696" y="2647461"/>
            <a:ext cx="2018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п. </a:t>
            </a:r>
            <a:r>
              <a:rPr lang="ru-RU" sz="1400" b="1" dirty="0" smtClean="0">
                <a:solidFill>
                  <a:srgbClr val="007082"/>
                </a:solidFill>
              </a:rPr>
              <a:t>26 </a:t>
            </a:r>
            <a:r>
              <a:rPr lang="ru-RU" sz="1400" b="1" dirty="0">
                <a:solidFill>
                  <a:srgbClr val="007082"/>
                </a:solidFill>
              </a:rPr>
              <a:t>приказа № 458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02644" y="1286008"/>
            <a:ext cx="720080" cy="909810"/>
          </a:xfrm>
          <a:prstGeom prst="rect">
            <a:avLst/>
          </a:prstGeom>
        </p:spPr>
      </p:pic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271725" y="791740"/>
            <a:ext cx="68341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 err="1">
                <a:solidFill>
                  <a:srgbClr val="00708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1400" b="1" dirty="0">
                <a:solidFill>
                  <a:srgbClr val="00708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России от 02.09.2020 № 458                                                                                  </a:t>
            </a:r>
            <a:r>
              <a:rPr lang="ru-RU" sz="1400" b="1" dirty="0" smtClean="0">
                <a:solidFill>
                  <a:srgbClr val="00708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400" b="1" dirty="0">
                <a:solidFill>
                  <a:srgbClr val="00708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 утверждении Порядка приема на обучение по образовательным программам                  начального общего, основного общего и среднего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1468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122808" y="0"/>
            <a:ext cx="2021191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3637" y="26303"/>
            <a:ext cx="459502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ПРИЕМА В ОБЩЕОБРАЗОВАТЕЛЬНУЮ ОРГАНИЗАЦИЮ</a:t>
            </a:r>
            <a:endParaRPr lang="ru-RU" sz="2800" b="1" dirty="0">
              <a:solidFill>
                <a:srgbClr val="06708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381273" y="711362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122807" y="-17387"/>
            <a:ext cx="2016939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427399" y="2690252"/>
            <a:ext cx="690737" cy="8727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14902F-D335-4B68-BFDB-8DF0F70A0A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-17123" t="-27269" r="96" b="27269"/>
          <a:stretch/>
        </p:blipFill>
        <p:spPr>
          <a:xfrm>
            <a:off x="5897079" y="4877661"/>
            <a:ext cx="3246920" cy="1405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4E94-F3F1-4C26-8F6A-15B8968C1113}"/>
              </a:ext>
            </a:extLst>
          </p:cNvPr>
          <p:cNvSpPr txBox="1"/>
          <p:nvPr/>
        </p:nvSpPr>
        <p:spPr>
          <a:xfrm>
            <a:off x="338104" y="714739"/>
            <a:ext cx="668216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700" b="1" dirty="0">
                <a:solidFill>
                  <a:srgbClr val="067082"/>
                </a:solidFill>
                <a:cs typeface="Times New Roman" panose="02020603050405020304" pitchFamily="18" charset="0"/>
              </a:rPr>
              <a:t>Способы подачи заявления о приеме в ОО:</a:t>
            </a:r>
          </a:p>
          <a:p>
            <a:endParaRPr lang="ru-RU" sz="600" b="1" dirty="0">
              <a:solidFill>
                <a:srgbClr val="067082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в электронной форме посредством ЕПГУ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с использованием функционала (сервисов) региональных 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ЕПГУ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через операторов почтовой связи общего пользования заказным письмом с уведомлением о вручении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лично в общеобразовательную организацию</a:t>
            </a:r>
            <a:r>
              <a:rPr lang="ru-RU" sz="1400" dirty="0" smtClean="0"/>
              <a:t>.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                                     ЭЛЕКТРОННАЯ ПОЧТА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188935" y="2216989"/>
            <a:ext cx="2262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п. </a:t>
            </a:r>
            <a:r>
              <a:rPr lang="ru-RU" sz="1400" b="1" dirty="0" smtClean="0">
                <a:solidFill>
                  <a:srgbClr val="007082"/>
                </a:solidFill>
              </a:rPr>
              <a:t>23 </a:t>
            </a:r>
            <a:r>
              <a:rPr lang="ru-RU" sz="1400" b="1" dirty="0">
                <a:solidFill>
                  <a:srgbClr val="007082"/>
                </a:solidFill>
              </a:rPr>
              <a:t>приказа № 458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18554" y="948941"/>
            <a:ext cx="720080" cy="9098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43759"/>
            <a:ext cx="186220" cy="186220"/>
          </a:xfrm>
          <a:prstGeom prst="rect">
            <a:avLst/>
          </a:prstGeom>
        </p:spPr>
      </p:pic>
      <p:pic>
        <p:nvPicPr>
          <p:cNvPr id="16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88" y="752455"/>
            <a:ext cx="846103" cy="8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28225"/>
            <a:ext cx="846705" cy="9213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6316" y="3801336"/>
            <a:ext cx="66257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ри подаче </a:t>
            </a:r>
            <a:r>
              <a:rPr lang="ru-RU" sz="1400" dirty="0"/>
              <a:t>заявления о приеме на обучение в электронной форме посредством ЕПГУ не допускается требовать копий или оригиналов документов, перечисленных ранее, за исключением копий или оригиналов документов, подтверждающих внеочередное, первоочередное и преимущественное право приема на обучение, или документов, подтверждение которых в электронном виде невозможно.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6" y="3851867"/>
            <a:ext cx="186220" cy="1862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207569" y="3791090"/>
            <a:ext cx="2204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п. </a:t>
            </a:r>
            <a:r>
              <a:rPr lang="ru-RU" sz="1400" b="1" dirty="0" smtClean="0">
                <a:solidFill>
                  <a:srgbClr val="007082"/>
                </a:solidFill>
              </a:rPr>
              <a:t>27 </a:t>
            </a:r>
            <a:r>
              <a:rPr lang="ru-RU" sz="1400" b="1" dirty="0">
                <a:solidFill>
                  <a:srgbClr val="007082"/>
                </a:solidFill>
              </a:rPr>
              <a:t>приказа № 458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5868" y="2233439"/>
            <a:ext cx="272725" cy="2748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5869" y="3807540"/>
            <a:ext cx="272725" cy="2748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83" y="170465"/>
            <a:ext cx="68317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134978" y="-11250"/>
            <a:ext cx="2034631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2717" y="61493"/>
            <a:ext cx="459502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67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 НА ОБУЧЕНИЕ ИНОСТРАННЫХ ГРАЖДАН ИЛИ ЛИЦ БЕЗ ГРАЖДАНСТВА</a:t>
            </a:r>
            <a:endParaRPr lang="ru-RU" sz="2800" b="1" dirty="0">
              <a:solidFill>
                <a:srgbClr val="067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 flipV="1">
            <a:off x="388431" y="745178"/>
            <a:ext cx="4392488" cy="15930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134977" y="1"/>
            <a:ext cx="2076034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63836" y="1"/>
            <a:ext cx="102103" cy="513225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D764A6-44E6-4102-BD31-684B7E71228C}"/>
              </a:ext>
            </a:extLst>
          </p:cNvPr>
          <p:cNvSpPr txBox="1"/>
          <p:nvPr/>
        </p:nvSpPr>
        <p:spPr>
          <a:xfrm>
            <a:off x="7245218" y="3075663"/>
            <a:ext cx="1802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67082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роки </a:t>
            </a:r>
            <a:r>
              <a:rPr lang="ru-RU" sz="1400" b="1" dirty="0">
                <a:solidFill>
                  <a:srgbClr val="007082"/>
                </a:solidFill>
              </a:rPr>
              <a:t>(установлено 7 дат)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7489D6D-1AD6-4496-B33A-D7C53CF5C63F}"/>
              </a:ext>
            </a:extLst>
          </p:cNvPr>
          <p:cNvSpPr txBox="1"/>
          <p:nvPr/>
        </p:nvSpPr>
        <p:spPr>
          <a:xfrm>
            <a:off x="73482" y="987574"/>
            <a:ext cx="6939638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buClr>
                <a:srgbClr val="067082"/>
              </a:buClr>
            </a:pPr>
            <a:r>
              <a:rPr lang="ru-RU" sz="1400" b="1" dirty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 err="1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1400" b="1" dirty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России от 04.03.2025 </a:t>
            </a:r>
            <a:r>
              <a:rPr lang="ru-RU" sz="1400" b="1" dirty="0" smtClean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1400" b="1" dirty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  <a:r>
              <a:rPr lang="ru-RU" sz="1400" b="1" dirty="0" smtClean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228600">
              <a:buClr>
                <a:srgbClr val="067082"/>
              </a:buClr>
            </a:pPr>
            <a:endParaRPr lang="ru-RU" sz="1400" b="1" dirty="0">
              <a:solidFill>
                <a:srgbClr val="007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buClr>
                <a:srgbClr val="067082"/>
              </a:buClr>
            </a:pPr>
            <a:r>
              <a:rPr lang="ru-RU" sz="1400" b="1" dirty="0">
                <a:solidFill>
                  <a:srgbClr val="007082"/>
                </a:solidFill>
              </a:rPr>
              <a:t>Тестирование</a:t>
            </a:r>
            <a:r>
              <a:rPr lang="ru-RU" sz="1400" dirty="0"/>
              <a:t> будет проходить на базе муниципальных общеобразовательных </a:t>
            </a:r>
            <a:r>
              <a:rPr lang="ru-RU" sz="1400" dirty="0" smtClean="0"/>
              <a:t>организаций, </a:t>
            </a:r>
            <a:r>
              <a:rPr lang="ru-RU" sz="1400" dirty="0"/>
              <a:t>которые определены приказом Министерства образования и науки Смоленской области от 24.03.2025 </a:t>
            </a:r>
            <a:r>
              <a:rPr lang="ru-RU" sz="1400" dirty="0" smtClean="0"/>
              <a:t> № </a:t>
            </a:r>
            <a:r>
              <a:rPr lang="ru-RU" sz="1400" dirty="0"/>
              <a:t>311-ОД </a:t>
            </a:r>
            <a:endParaRPr lang="ru-RU" sz="1400" dirty="0" smtClean="0"/>
          </a:p>
          <a:p>
            <a:pPr marL="228600">
              <a:buClr>
                <a:srgbClr val="067082"/>
              </a:buClr>
            </a:pPr>
            <a:endParaRPr lang="ru-RU" sz="1400" b="1" dirty="0">
              <a:solidFill>
                <a:srgbClr val="007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buClr>
                <a:srgbClr val="067082"/>
              </a:buClr>
            </a:pPr>
            <a:r>
              <a:rPr lang="ru-RU" sz="1400" b="1" dirty="0">
                <a:solidFill>
                  <a:srgbClr val="007082"/>
                </a:solidFill>
              </a:rPr>
              <a:t>Расписание тестирования </a:t>
            </a:r>
            <a:r>
              <a:rPr lang="ru-RU" sz="1400" dirty="0"/>
              <a:t>утверждено </a:t>
            </a:r>
            <a:r>
              <a:rPr lang="ru-RU" sz="1400" dirty="0" smtClean="0"/>
              <a:t>приказом </a:t>
            </a:r>
            <a:r>
              <a:rPr lang="ru-RU" sz="1400" dirty="0"/>
              <a:t>Министерства образования и науки Смоленской области </a:t>
            </a:r>
            <a:r>
              <a:rPr lang="ru-RU" sz="1400" dirty="0" smtClean="0"/>
              <a:t>от </a:t>
            </a:r>
            <a:r>
              <a:rPr lang="ru-RU" sz="1400" dirty="0"/>
              <a:t>28.03.2025 № </a:t>
            </a:r>
            <a:r>
              <a:rPr lang="ru-RU" sz="1400" dirty="0" smtClean="0"/>
              <a:t>334-ОД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854E67-6109-4538-8451-5CE985DB83DF}"/>
              </a:ext>
            </a:extLst>
          </p:cNvPr>
          <p:cNvSpPr txBox="1"/>
          <p:nvPr/>
        </p:nvSpPr>
        <p:spPr>
          <a:xfrm>
            <a:off x="7254514" y="2540628"/>
            <a:ext cx="1935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29 организаций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7BC9CB4-5A4B-4DC9-A9B6-4CE27E03E4AE}"/>
              </a:ext>
            </a:extLst>
          </p:cNvPr>
          <p:cNvSpPr txBox="1"/>
          <p:nvPr/>
        </p:nvSpPr>
        <p:spPr>
          <a:xfrm>
            <a:off x="7308304" y="4352129"/>
            <a:ext cx="1739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последняя дата -  05.08.2025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344522" y="3850848"/>
            <a:ext cx="2248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первая дата - 24.04.2025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0ABB7A6-710B-43A9-BA4F-78D8419D6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06373" y="4887875"/>
            <a:ext cx="3707904" cy="1604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7903" y="1401962"/>
            <a:ext cx="720080" cy="909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60439"/>
            <a:ext cx="2040239" cy="13076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54514" y="3908917"/>
            <a:ext cx="272725" cy="2748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54514" y="4396007"/>
            <a:ext cx="272725" cy="2748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45248" y="2545599"/>
            <a:ext cx="272725" cy="2748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96" y="146897"/>
            <a:ext cx="68317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020272" y="0"/>
            <a:ext cx="2123727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3637" y="26303"/>
            <a:ext cx="459502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6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 НА ОБУЧЕНИЕ ИНОСТРАННЫХ ГРАЖДАН ИЛИ ЛИЦ БЕЗ ГРАЖДАНСТВА</a:t>
            </a:r>
            <a:endParaRPr lang="ru-RU" sz="2800" b="1" dirty="0">
              <a:solidFill>
                <a:srgbClr val="067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381273" y="711362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020272" y="-17387"/>
            <a:ext cx="2119474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CB304BF-D9F5-4E06-BFC8-3CE138587A2D}"/>
              </a:ext>
            </a:extLst>
          </p:cNvPr>
          <p:cNvSpPr txBox="1"/>
          <p:nvPr/>
        </p:nvSpPr>
        <p:spPr>
          <a:xfrm>
            <a:off x="232080" y="762453"/>
            <a:ext cx="6779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400" b="1" dirty="0" err="1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1400" b="1" dirty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России от 04.03.2025 № 171 </a:t>
            </a:r>
            <a:r>
              <a:rPr lang="ru-RU" sz="1400" b="1" dirty="0" smtClean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«О </a:t>
            </a:r>
            <a:r>
              <a:rPr lang="ru-RU" sz="1400" b="1" dirty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</a:t>
            </a:r>
            <a:r>
              <a:rPr lang="ru-RU" sz="1400" b="1" dirty="0" smtClean="0">
                <a:solidFill>
                  <a:srgbClr val="00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02.09.2020 № 458»</a:t>
            </a:r>
            <a:endParaRPr lang="ru-RU" sz="1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388940" y="3934988"/>
            <a:ext cx="690737" cy="8727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14902F-D335-4B68-BFDB-8DF0F70A0A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-17123" t="-27269" r="96" b="27269"/>
          <a:stretch/>
        </p:blipFill>
        <p:spPr>
          <a:xfrm>
            <a:off x="5897079" y="4877661"/>
            <a:ext cx="3246920" cy="1405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4E94-F3F1-4C26-8F6A-15B8968C1113}"/>
              </a:ext>
            </a:extLst>
          </p:cNvPr>
          <p:cNvSpPr txBox="1"/>
          <p:nvPr/>
        </p:nvSpPr>
        <p:spPr>
          <a:xfrm>
            <a:off x="221078" y="1590693"/>
            <a:ext cx="684527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b="1" dirty="0" smtClean="0">
              <a:solidFill>
                <a:srgbClr val="FF000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700" b="1" dirty="0">
                <a:solidFill>
                  <a:srgbClr val="067082"/>
                </a:solidFill>
                <a:cs typeface="Times New Roman" panose="02020603050405020304" pitchFamily="18" charset="0"/>
              </a:rPr>
              <a:t>Перечень документов, предъявляемых родителями при приеме в ОО: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копии </a:t>
            </a:r>
            <a:r>
              <a:rPr lang="ru-RU" sz="1200" dirty="0"/>
              <a:t>документов, подтверждающих родство заявителя (или законность представления прав ребенка);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 smtClean="0"/>
              <a:t> </a:t>
            </a:r>
            <a:r>
              <a:rPr lang="ru-RU" sz="1200" dirty="0"/>
              <a:t>копии документов, подтверждающих законность нахождения </a:t>
            </a:r>
            <a:r>
              <a:rPr lang="ru-RU" sz="1200" dirty="0" smtClean="0"/>
              <a:t>ребенка </a:t>
            </a:r>
            <a:r>
              <a:rPr lang="ru-RU" sz="1200" dirty="0"/>
              <a:t>и его законного представителя  на территории Российской </a:t>
            </a:r>
            <a:r>
              <a:rPr lang="ru-RU" sz="1200" dirty="0" smtClean="0"/>
              <a:t>Федерации;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/>
              <a:t>копии документов, подтверждающих прохождение государственной дактилоскопической регистрации </a:t>
            </a:r>
            <a:r>
              <a:rPr lang="ru-RU" sz="1200" dirty="0" smtClean="0"/>
              <a:t>ребенка; </a:t>
            </a: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копии </a:t>
            </a:r>
            <a:r>
              <a:rPr lang="ru-RU" sz="1200" dirty="0"/>
              <a:t>документов, подтверждающих изучение русского языка </a:t>
            </a:r>
            <a:r>
              <a:rPr lang="ru-RU" sz="1200" dirty="0" smtClean="0"/>
              <a:t>ребенком </a:t>
            </a:r>
            <a:r>
              <a:rPr lang="ru-RU" sz="1200" dirty="0"/>
              <a:t>в </a:t>
            </a:r>
            <a:r>
              <a:rPr lang="ru-RU" sz="1200" dirty="0" smtClean="0"/>
              <a:t>ОО иностранного </a:t>
            </a:r>
            <a:r>
              <a:rPr lang="ru-RU" sz="1200" dirty="0"/>
              <a:t>(иностранных) государства (государств) (со 2 по 11 класс) (при наличии);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копии </a:t>
            </a:r>
            <a:r>
              <a:rPr lang="ru-RU" sz="1200" dirty="0"/>
              <a:t>документов, удостоверяющих личность </a:t>
            </a:r>
            <a:r>
              <a:rPr lang="ru-RU" sz="1200" dirty="0" smtClean="0"/>
              <a:t>ребенка;</a:t>
            </a: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копии документов, подтверждающих присвоение </a:t>
            </a:r>
            <a:r>
              <a:rPr lang="ru-RU" sz="1200" dirty="0" smtClean="0"/>
              <a:t>ИНН; СНИЛС </a:t>
            </a:r>
            <a:r>
              <a:rPr lang="ru-RU" sz="1200" dirty="0"/>
              <a:t>(при наличии), а также СНИЛС ребенка(при наличии);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медицинское </a:t>
            </a:r>
            <a:r>
              <a:rPr lang="ru-RU" sz="1200" dirty="0"/>
              <a:t>заключение об отсутствии у ребенка, инфекционных заболеваний, представляющих опасность для </a:t>
            </a:r>
            <a:r>
              <a:rPr lang="ru-RU" sz="1200" dirty="0" smtClean="0"/>
              <a:t>окружающих;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копии документов, подтверждающих осуществление родителем трудовой деятельности (при наличии).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123478"/>
            <a:ext cx="736278" cy="8536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066357" y="2060259"/>
            <a:ext cx="2262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п. </a:t>
            </a:r>
            <a:r>
              <a:rPr lang="ru-RU" sz="1400" b="1" dirty="0" smtClean="0">
                <a:solidFill>
                  <a:srgbClr val="007082"/>
                </a:solidFill>
              </a:rPr>
              <a:t>26.1 </a:t>
            </a:r>
            <a:r>
              <a:rPr lang="ru-RU" sz="1400" b="1" dirty="0">
                <a:solidFill>
                  <a:srgbClr val="007082"/>
                </a:solidFill>
              </a:rPr>
              <a:t>приказа № 458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164288" y="2532667"/>
            <a:ext cx="1915389" cy="222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100" dirty="0"/>
              <a:t>Данный перечень документов </a:t>
            </a:r>
            <a:r>
              <a:rPr lang="ru-RU" sz="1100" dirty="0" smtClean="0"/>
              <a:t>                    </a:t>
            </a:r>
            <a:r>
              <a:rPr lang="ru-RU" sz="1100" dirty="0" smtClean="0">
                <a:solidFill>
                  <a:srgbClr val="FF0000"/>
                </a:solidFill>
              </a:rPr>
              <a:t>не </a:t>
            </a:r>
            <a:r>
              <a:rPr lang="ru-RU" sz="1100" dirty="0">
                <a:solidFill>
                  <a:srgbClr val="FF0000"/>
                </a:solidFill>
              </a:rPr>
              <a:t>распространяется </a:t>
            </a:r>
            <a:r>
              <a:rPr lang="ru-RU" sz="1100" dirty="0" smtClean="0">
                <a:solidFill>
                  <a:srgbClr val="FF0000"/>
                </a:solidFill>
              </a:rPr>
              <a:t>    </a:t>
            </a:r>
            <a:r>
              <a:rPr lang="ru-RU" sz="1100" dirty="0" smtClean="0"/>
              <a:t>на </a:t>
            </a:r>
            <a:r>
              <a:rPr lang="ru-RU" sz="1100" dirty="0"/>
              <a:t>иностранных граждан, указанных </a:t>
            </a:r>
            <a:r>
              <a:rPr lang="ru-RU" sz="1100" dirty="0" smtClean="0"/>
              <a:t>в </a:t>
            </a:r>
            <a:r>
              <a:rPr lang="ru-RU" sz="1100" dirty="0" err="1" smtClean="0"/>
              <a:t>пп</a:t>
            </a:r>
            <a:r>
              <a:rPr lang="ru-RU" sz="1100" dirty="0" smtClean="0"/>
              <a:t>. 2 п. 20 и п. 21 статьи 5 ФЗ от 25.07.2002          № </a:t>
            </a:r>
            <a:r>
              <a:rPr lang="ru-RU" sz="1100" dirty="0"/>
              <a:t>115-ФЗ </a:t>
            </a:r>
            <a:r>
              <a:rPr lang="ru-RU" sz="1100" dirty="0" smtClean="0"/>
              <a:t>«О </a:t>
            </a:r>
            <a:r>
              <a:rPr lang="ru-RU" sz="1100" dirty="0"/>
              <a:t>правовом положении иностранных граждан в Российской </a:t>
            </a:r>
            <a:r>
              <a:rPr lang="ru-RU" sz="1100" dirty="0" smtClean="0"/>
              <a:t>Федерации». </a:t>
            </a:r>
          </a:p>
          <a:p>
            <a:pPr marL="228600">
              <a:spcAft>
                <a:spcPts val="800"/>
              </a:spcAft>
            </a:pPr>
            <a:endParaRPr lang="ru-RU" sz="11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16019" y="1003939"/>
            <a:ext cx="720080" cy="9098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6357" y="2079691"/>
            <a:ext cx="272725" cy="2748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6357" y="2559714"/>
            <a:ext cx="272725" cy="2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088534" y="0"/>
            <a:ext cx="2083347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3637" y="26303"/>
            <a:ext cx="459502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6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 НА ОБУЧЕНИЕ ИНОСТРАННЫХ ГРАЖДАН ИЛИ ЛИЦ БЕЗ ГРАЖДАНСТВА</a:t>
            </a:r>
            <a:endParaRPr lang="ru-RU" sz="2800" b="1" dirty="0">
              <a:solidFill>
                <a:srgbClr val="067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388431" y="761108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088533" y="-17387"/>
            <a:ext cx="2051213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427359" y="3736498"/>
            <a:ext cx="690737" cy="8727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14902F-D335-4B68-BFDB-8DF0F70A0A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-17123" t="-27269" r="96" b="27269"/>
          <a:stretch/>
        </p:blipFill>
        <p:spPr>
          <a:xfrm>
            <a:off x="5897079" y="4877661"/>
            <a:ext cx="3246920" cy="1405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4E94-F3F1-4C26-8F6A-15B8968C1113}"/>
              </a:ext>
            </a:extLst>
          </p:cNvPr>
          <p:cNvSpPr txBox="1"/>
          <p:nvPr/>
        </p:nvSpPr>
        <p:spPr>
          <a:xfrm>
            <a:off x="250154" y="790279"/>
            <a:ext cx="67978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67082"/>
                </a:solidFill>
                <a:cs typeface="Times New Roman" panose="02020603050405020304" pitchFamily="18" charset="0"/>
              </a:rPr>
              <a:t>Перечень документов, предъявляемых родителями, указанными </a:t>
            </a:r>
            <a:r>
              <a:rPr lang="ru-RU" sz="1400" b="1" dirty="0">
                <a:solidFill>
                  <a:srgbClr val="067082"/>
                </a:solidFill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solidFill>
                  <a:srgbClr val="067082"/>
                </a:solidFill>
                <a:cs typeface="Times New Roman" panose="02020603050405020304" pitchFamily="18" charset="0"/>
              </a:rPr>
              <a:t>пп</a:t>
            </a:r>
            <a:r>
              <a:rPr lang="ru-RU" sz="1400" b="1" dirty="0">
                <a:solidFill>
                  <a:srgbClr val="067082"/>
                </a:solidFill>
                <a:cs typeface="Times New Roman" panose="02020603050405020304" pitchFamily="18" charset="0"/>
              </a:rPr>
              <a:t>. 2 п. 20 и п. 21 статьи 5 ФЗ от 25.07.2002 </a:t>
            </a:r>
            <a:r>
              <a:rPr lang="ru-RU" sz="1400" b="1" dirty="0" smtClean="0">
                <a:solidFill>
                  <a:srgbClr val="067082"/>
                </a:solidFill>
                <a:cs typeface="Times New Roman" panose="02020603050405020304" pitchFamily="18" charset="0"/>
              </a:rPr>
              <a:t>№ </a:t>
            </a:r>
            <a:r>
              <a:rPr lang="ru-RU" sz="1400" b="1" dirty="0">
                <a:solidFill>
                  <a:srgbClr val="067082"/>
                </a:solidFill>
                <a:cs typeface="Times New Roman" panose="02020603050405020304" pitchFamily="18" charset="0"/>
              </a:rPr>
              <a:t>115-ФЗ «О правовом положении иностранных граждан в Российской Федерации» при приеме в </a:t>
            </a:r>
            <a:r>
              <a:rPr lang="ru-RU" sz="1400" b="1" dirty="0" smtClean="0">
                <a:solidFill>
                  <a:srgbClr val="067082"/>
                </a:solidFill>
                <a:cs typeface="Times New Roman" panose="02020603050405020304" pitchFamily="18" charset="0"/>
              </a:rPr>
              <a:t>ОО: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копия свидетельства о рождении ребенка;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копия паспорта;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справка о регистрации по месту жительства</a:t>
            </a:r>
            <a:r>
              <a:rPr lang="ru-RU" sz="1300" dirty="0" smtClean="0"/>
              <a:t>.</a:t>
            </a:r>
            <a:endParaRPr lang="ru-RU" sz="1300" dirty="0"/>
          </a:p>
          <a:p>
            <a:pPr>
              <a:spcAft>
                <a:spcPts val="600"/>
              </a:spcAft>
            </a:pPr>
            <a:endParaRPr lang="ru-RU" sz="1400" b="1" dirty="0">
              <a:solidFill>
                <a:srgbClr val="067082"/>
              </a:solidFill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20" y="123478"/>
            <a:ext cx="736278" cy="8536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080115" y="1514872"/>
            <a:ext cx="2252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п. </a:t>
            </a:r>
            <a:r>
              <a:rPr lang="ru-RU" sz="1400" b="1" dirty="0" smtClean="0">
                <a:solidFill>
                  <a:srgbClr val="007082"/>
                </a:solidFill>
              </a:rPr>
              <a:t>26.2 </a:t>
            </a:r>
            <a:r>
              <a:rPr lang="ru-RU" sz="1400" b="1" dirty="0">
                <a:solidFill>
                  <a:srgbClr val="007082"/>
                </a:solidFill>
              </a:rPr>
              <a:t>приказа № 458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6791089" y="2363465"/>
            <a:ext cx="2243449" cy="533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endParaRPr lang="ru-RU" sz="1100" dirty="0" smtClean="0"/>
          </a:p>
          <a:p>
            <a:pPr marL="228600">
              <a:spcAft>
                <a:spcPts val="800"/>
              </a:spcAft>
            </a:pPr>
            <a:endParaRPr lang="ru-RU" sz="11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88533" y="2163207"/>
            <a:ext cx="720080" cy="9098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088533" y="3249090"/>
            <a:ext cx="2252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п. </a:t>
            </a:r>
            <a:r>
              <a:rPr lang="ru-RU" sz="1400" b="1" dirty="0" smtClean="0">
                <a:solidFill>
                  <a:srgbClr val="007082"/>
                </a:solidFill>
              </a:rPr>
              <a:t>27.1 </a:t>
            </a:r>
            <a:r>
              <a:rPr lang="ru-RU" sz="1400" b="1" dirty="0">
                <a:solidFill>
                  <a:srgbClr val="007082"/>
                </a:solidFill>
              </a:rPr>
              <a:t>приказа № 458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07401"/>
            <a:ext cx="186220" cy="1862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AE4E94-F3F1-4C26-8F6A-15B8968C1113}"/>
              </a:ext>
            </a:extLst>
          </p:cNvPr>
          <p:cNvSpPr txBox="1"/>
          <p:nvPr/>
        </p:nvSpPr>
        <p:spPr>
          <a:xfrm>
            <a:off x="260629" y="2163207"/>
            <a:ext cx="67193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b="1" dirty="0" smtClean="0">
              <a:solidFill>
                <a:srgbClr val="FF000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67082"/>
                </a:solidFill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67082"/>
                </a:solidFill>
                <a:cs typeface="Times New Roman" panose="02020603050405020304" pitchFamily="18" charset="0"/>
              </a:rPr>
              <a:t>пособы подачи заявления о приеме в ОО: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/>
              <a:t>в </a:t>
            </a:r>
            <a:r>
              <a:rPr lang="ru-RU" sz="1300" dirty="0"/>
              <a:t>электронной форме посредством </a:t>
            </a:r>
            <a:r>
              <a:rPr lang="ru-RU" sz="1300" dirty="0" smtClean="0"/>
              <a:t>ЕПГУ</a:t>
            </a:r>
            <a:endParaRPr lang="ru-RU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/>
              <a:t>с </a:t>
            </a:r>
            <a:r>
              <a:rPr lang="ru-RU" sz="1300" dirty="0"/>
              <a:t>использованием региональных порталов государственных и муниципальных услуг и (или) функционала (сервисов) региональных государственных информационных систем субъектов Российской Федерации (при наличии технической возможности</a:t>
            </a:r>
            <a:r>
              <a:rPr lang="ru-RU" sz="1300" dirty="0" smtClean="0"/>
              <a:t>)</a:t>
            </a:r>
            <a:endParaRPr lang="ru-RU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/>
              <a:t>через </a:t>
            </a:r>
            <a:r>
              <a:rPr lang="ru-RU" sz="1300" dirty="0"/>
              <a:t>операторов почтовой связи общего пользования заказным письмом с уведомлением о </a:t>
            </a:r>
            <a:r>
              <a:rPr lang="ru-RU" sz="1300" dirty="0" smtClean="0"/>
              <a:t>вручении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ru-RU" sz="1400" b="1" u="sng" dirty="0" smtClean="0">
                <a:solidFill>
                  <a:srgbClr val="FF0000"/>
                </a:solidFill>
              </a:rPr>
              <a:t>Лично </a:t>
            </a:r>
            <a:r>
              <a:rPr lang="ru-RU" sz="1400" b="1" u="sng" dirty="0">
                <a:solidFill>
                  <a:srgbClr val="FF0000"/>
                </a:solidFill>
              </a:rPr>
              <a:t>в ОО родитель подать заявление не может</a:t>
            </a:r>
            <a:r>
              <a:rPr lang="ru-RU" sz="1400" b="1" u="sng" dirty="0" smtClean="0">
                <a:solidFill>
                  <a:srgbClr val="FF0000"/>
                </a:solidFill>
              </a:rPr>
              <a:t>!</a:t>
            </a:r>
          </a:p>
          <a:p>
            <a:endParaRPr lang="ru-RU" sz="1200" b="1" u="sng" dirty="0" smtClean="0">
              <a:solidFill>
                <a:srgbClr val="FF0000"/>
              </a:solidFill>
            </a:endParaRPr>
          </a:p>
          <a:p>
            <a:r>
              <a:rPr lang="ru-RU" sz="1200" dirty="0" smtClean="0"/>
              <a:t>   </a:t>
            </a:r>
            <a:r>
              <a:rPr lang="ru-RU" sz="1300" dirty="0" smtClean="0"/>
              <a:t>При </a:t>
            </a:r>
            <a:r>
              <a:rPr lang="ru-RU" sz="1300" dirty="0"/>
              <a:t>подаче заявления о приеме на обучение в электронной форме посредством ЕПГУ не допускается требовать копий или оригиналов документов, </a:t>
            </a:r>
            <a:endParaRPr lang="ru-RU" sz="1300" dirty="0" smtClean="0"/>
          </a:p>
          <a:p>
            <a:r>
              <a:rPr lang="ru-RU" sz="1300" dirty="0" smtClean="0"/>
              <a:t>перечисленных </a:t>
            </a:r>
            <a:r>
              <a:rPr lang="ru-RU" sz="1300" dirty="0"/>
              <a:t>ранее, за исключением копий или оригиналов документов, подтверждение которых в электронном виде невозможно.</a:t>
            </a:r>
          </a:p>
          <a:p>
            <a:endParaRPr lang="ru-RU" sz="1400" b="1" u="sng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067082"/>
              </a:solidFill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7" y="4299942"/>
            <a:ext cx="186220" cy="18622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41" y="3525580"/>
            <a:ext cx="1107845" cy="75191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6828" y="3276137"/>
            <a:ext cx="272725" cy="274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8885" y="1536186"/>
            <a:ext cx="272725" cy="2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106828" y="-28958"/>
            <a:ext cx="2026857" cy="517245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3637" y="26303"/>
            <a:ext cx="459502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67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 НА ОБУЧЕНИЕ ИНОСТРАННЫХ ГРАЖДАН ИЛИ ЛИЦ БЕЗ ГРАЖДАНСТВА</a:t>
            </a:r>
            <a:endParaRPr lang="ru-RU" sz="2800" b="1" dirty="0">
              <a:solidFill>
                <a:srgbClr val="067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388431" y="761108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106587" y="-17387"/>
            <a:ext cx="2033158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428365" y="2815791"/>
            <a:ext cx="690737" cy="8727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14902F-D335-4B68-BFDB-8DF0F70A0A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-17123" t="-27269" r="96" b="27269"/>
          <a:stretch/>
        </p:blipFill>
        <p:spPr>
          <a:xfrm>
            <a:off x="5897079" y="4877661"/>
            <a:ext cx="3246920" cy="1405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4E94-F3F1-4C26-8F6A-15B8968C1113}"/>
              </a:ext>
            </a:extLst>
          </p:cNvPr>
          <p:cNvSpPr txBox="1"/>
          <p:nvPr/>
        </p:nvSpPr>
        <p:spPr>
          <a:xfrm>
            <a:off x="278750" y="1001907"/>
            <a:ext cx="661705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600" b="1" dirty="0" smtClean="0">
              <a:solidFill>
                <a:srgbClr val="FF000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700" b="1" dirty="0" smtClean="0">
                <a:solidFill>
                  <a:srgbClr val="067082"/>
                </a:solidFill>
                <a:cs typeface="Times New Roman" panose="02020603050405020304" pitchFamily="18" charset="0"/>
              </a:rPr>
              <a:t>Сроки зачисления ребенка в ОО: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ребенок</a:t>
            </a:r>
            <a:r>
              <a:rPr lang="ru-RU" sz="1400" dirty="0"/>
              <a:t>, </a:t>
            </a:r>
            <a:r>
              <a:rPr lang="ru-RU" sz="1400" dirty="0" smtClean="0"/>
              <a:t>поступающий </a:t>
            </a:r>
            <a:r>
              <a:rPr lang="ru-RU" sz="1400" dirty="0"/>
              <a:t>в первый </a:t>
            </a:r>
            <a:r>
              <a:rPr lang="ru-RU" sz="1400" dirty="0" smtClean="0"/>
              <a:t>класс, зачисляется в ОО в </a:t>
            </a:r>
            <a:r>
              <a:rPr lang="ru-RU" sz="1400" dirty="0"/>
              <a:t>течение </a:t>
            </a:r>
            <a:r>
              <a:rPr lang="ru-RU" sz="1400" b="1" dirty="0"/>
              <a:t>3 рабочих дней </a:t>
            </a:r>
            <a:r>
              <a:rPr lang="ru-RU" sz="1400" dirty="0"/>
              <a:t>после завершения приема заявлений, т.е. после </a:t>
            </a:r>
            <a:r>
              <a:rPr lang="ru-RU" sz="1400" b="1" dirty="0"/>
              <a:t>30 июня</a:t>
            </a:r>
            <a:r>
              <a:rPr lang="ru-RU" sz="1400" dirty="0"/>
              <a:t>, имея официальную информацию от тестирующей организации об успешном прохождении </a:t>
            </a:r>
            <a:r>
              <a:rPr lang="ru-RU" sz="1400" dirty="0" smtClean="0"/>
              <a:t>тестирования;</a:t>
            </a: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и</a:t>
            </a:r>
            <a:r>
              <a:rPr lang="ru-RU" sz="1400" dirty="0" smtClean="0"/>
              <a:t>ные дети зачисляются в ОО </a:t>
            </a:r>
            <a:r>
              <a:rPr lang="ru-RU" sz="1400" dirty="0"/>
              <a:t>в течение </a:t>
            </a:r>
            <a:r>
              <a:rPr lang="ru-RU" sz="1400" b="1" dirty="0"/>
              <a:t>5 рабочих дней </a:t>
            </a:r>
            <a:r>
              <a:rPr lang="ru-RU" sz="1400" dirty="0"/>
              <a:t>после официального поступления информации об успешном прохождении тестирования</a:t>
            </a:r>
            <a:r>
              <a:rPr lang="ru-RU" sz="14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ОО </a:t>
            </a:r>
            <a:r>
              <a:rPr lang="ru-RU" sz="1400" dirty="0"/>
              <a:t>осуществляет проверку </a:t>
            </a:r>
            <a:r>
              <a:rPr lang="ru-RU" sz="1400" dirty="0" smtClean="0"/>
              <a:t>комплектности полученных документов в </a:t>
            </a:r>
            <a:r>
              <a:rPr lang="ru-RU" sz="1400" dirty="0"/>
              <a:t>течение  </a:t>
            </a:r>
            <a:r>
              <a:rPr lang="ru-RU" sz="1400" dirty="0" smtClean="0"/>
              <a:t>            </a:t>
            </a:r>
            <a:r>
              <a:rPr lang="ru-RU" sz="1400" b="1" dirty="0" smtClean="0"/>
              <a:t>5 рабочих дней</a:t>
            </a:r>
            <a:r>
              <a:rPr lang="ru-RU" sz="1400" dirty="0" smtClean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В </a:t>
            </a:r>
            <a:r>
              <a:rPr lang="ru-RU" sz="1400" dirty="0"/>
              <a:t>случае предоставления неполного пакета </a:t>
            </a:r>
            <a:r>
              <a:rPr lang="ru-RU" sz="1400" dirty="0" smtClean="0"/>
              <a:t>документов заявление возвращается </a:t>
            </a:r>
            <a:r>
              <a:rPr lang="ru-RU" sz="1400" dirty="0"/>
              <a:t>без его рассмотрения.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Если пакет документов предоставлен полностью, то в течение </a:t>
            </a:r>
            <a:r>
              <a:rPr lang="ru-RU" sz="1400" b="1" dirty="0"/>
              <a:t>25 рабочих дней </a:t>
            </a:r>
            <a:r>
              <a:rPr lang="ru-RU" sz="1400" dirty="0" smtClean="0"/>
              <a:t>ОО осуществляет </a:t>
            </a:r>
            <a:r>
              <a:rPr lang="ru-RU" sz="1400" dirty="0"/>
              <a:t>проверку достоверности представленных </a:t>
            </a:r>
            <a:r>
              <a:rPr lang="ru-RU" sz="1400" dirty="0" smtClean="0"/>
              <a:t>документов.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/>
          </a:p>
          <a:p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100" dirty="0" smtClean="0"/>
          </a:p>
          <a:p>
            <a:pPr>
              <a:spcAft>
                <a:spcPts val="600"/>
              </a:spcAft>
            </a:pPr>
            <a:endParaRPr lang="ru-RU" sz="1400" b="1" dirty="0">
              <a:solidFill>
                <a:srgbClr val="067082"/>
              </a:solidFill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56" y="123478"/>
            <a:ext cx="736278" cy="8536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164288" y="1910741"/>
            <a:ext cx="2262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п. </a:t>
            </a:r>
            <a:r>
              <a:rPr lang="ru-RU" sz="1400" b="1" dirty="0" smtClean="0">
                <a:solidFill>
                  <a:srgbClr val="007082"/>
                </a:solidFill>
              </a:rPr>
              <a:t>17 </a:t>
            </a:r>
            <a:r>
              <a:rPr lang="ru-RU" sz="1400" b="1" dirty="0">
                <a:solidFill>
                  <a:srgbClr val="007082"/>
                </a:solidFill>
              </a:rPr>
              <a:t>приказа № 458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10866" y="3798009"/>
            <a:ext cx="720080" cy="9098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257F52-38EA-4088-9CB9-B7B961293053}"/>
              </a:ext>
            </a:extLst>
          </p:cNvPr>
          <p:cNvSpPr txBox="1"/>
          <p:nvPr/>
        </p:nvSpPr>
        <p:spPr>
          <a:xfrm>
            <a:off x="7164288" y="2385626"/>
            <a:ext cx="2262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ru-RU" sz="1400" b="1" dirty="0">
                <a:solidFill>
                  <a:srgbClr val="007082"/>
                </a:solidFill>
              </a:rPr>
              <a:t>п. </a:t>
            </a:r>
            <a:r>
              <a:rPr lang="ru-RU" sz="1400" b="1" dirty="0" smtClean="0">
                <a:solidFill>
                  <a:srgbClr val="007082"/>
                </a:solidFill>
              </a:rPr>
              <a:t>31 </a:t>
            </a:r>
            <a:r>
              <a:rPr lang="ru-RU" sz="1400" b="1" dirty="0">
                <a:solidFill>
                  <a:srgbClr val="007082"/>
                </a:solidFill>
              </a:rPr>
              <a:t>приказа № 458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06588" y="838592"/>
            <a:ext cx="720080" cy="9098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18214"/>
            <a:ext cx="2445789" cy="8107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5455" y="2408345"/>
            <a:ext cx="272725" cy="2748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5102" y="1943643"/>
            <a:ext cx="272725" cy="2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777CEC3-F623-4963-8A7A-1B9882154AAD}"/>
              </a:ext>
            </a:extLst>
          </p:cNvPr>
          <p:cNvSpPr/>
          <p:nvPr/>
        </p:nvSpPr>
        <p:spPr>
          <a:xfrm>
            <a:off x="7090363" y="-17387"/>
            <a:ext cx="2033738" cy="516088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hlinkClick r:id="rId2"/>
              </a:rPr>
              <a:t>           </a:t>
            </a:r>
          </a:p>
          <a:p>
            <a:r>
              <a:rPr lang="ru-RU" sz="1200" dirty="0" smtClean="0">
                <a:hlinkClick r:id="rId2"/>
              </a:rPr>
              <a:t>        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03637" y="26303"/>
            <a:ext cx="4595023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6708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ПРЕДОСТАВЛЕННЫХ ДОКУМЕНТОВ</a:t>
            </a:r>
            <a:endParaRPr lang="ru-RU" sz="2800" b="1" dirty="0">
              <a:solidFill>
                <a:srgbClr val="06708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95FD78-1CD6-42D8-A26F-87BD5CC34CF5}"/>
              </a:ext>
            </a:extLst>
          </p:cNvPr>
          <p:cNvCxnSpPr>
            <a:cxnSpLocks/>
          </p:cNvCxnSpPr>
          <p:nvPr/>
        </p:nvCxnSpPr>
        <p:spPr>
          <a:xfrm>
            <a:off x="388431" y="761108"/>
            <a:ext cx="4759633" cy="10442"/>
          </a:xfrm>
          <a:prstGeom prst="line">
            <a:avLst/>
          </a:prstGeom>
          <a:ln w="38100">
            <a:solidFill>
              <a:srgbClr val="067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9EA01D-39F3-4E36-9A44-66A263E74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076907" y="-17387"/>
            <a:ext cx="2100415" cy="143964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0623FA-748D-46FE-AB46-4062A76E93EF}"/>
              </a:ext>
            </a:extLst>
          </p:cNvPr>
          <p:cNvSpPr/>
          <p:nvPr/>
        </p:nvSpPr>
        <p:spPr>
          <a:xfrm>
            <a:off x="81359" y="1"/>
            <a:ext cx="93634" cy="5143500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F57FB5-29C8-4F1E-968C-13C57062D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450833" y="2837819"/>
            <a:ext cx="690737" cy="8727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4E94-F3F1-4C26-8F6A-15B8968C1113}"/>
              </a:ext>
            </a:extLst>
          </p:cNvPr>
          <p:cNvSpPr txBox="1"/>
          <p:nvPr/>
        </p:nvSpPr>
        <p:spPr>
          <a:xfrm>
            <a:off x="220108" y="584785"/>
            <a:ext cx="67281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7082"/>
                </a:solidFill>
              </a:rPr>
              <a:t>ОО обращается </a:t>
            </a:r>
            <a:r>
              <a:rPr lang="ru-RU" sz="1400" b="1" dirty="0">
                <a:solidFill>
                  <a:srgbClr val="007082"/>
                </a:solidFill>
              </a:rPr>
              <a:t>к соответствующим </a:t>
            </a:r>
            <a:r>
              <a:rPr lang="ru-RU" sz="1400" b="1" dirty="0" smtClean="0">
                <a:solidFill>
                  <a:srgbClr val="007082"/>
                </a:solidFill>
              </a:rPr>
              <a:t>ГИС и </a:t>
            </a:r>
            <a:r>
              <a:rPr lang="ru-RU" sz="1400" b="1" dirty="0">
                <a:solidFill>
                  <a:srgbClr val="007082"/>
                </a:solidFill>
              </a:rPr>
              <a:t>(или) в государственные (муниципальные) органы, включая органы внутренних дел, и </a:t>
            </a:r>
            <a:r>
              <a:rPr lang="ru-RU" sz="1400" b="1" dirty="0" smtClean="0">
                <a:solidFill>
                  <a:srgbClr val="007082"/>
                </a:solidFill>
              </a:rPr>
              <a:t>организации.</a:t>
            </a:r>
          </a:p>
          <a:p>
            <a:endParaRPr lang="ru-RU" sz="600" dirty="0" smtClean="0"/>
          </a:p>
          <a:p>
            <a:r>
              <a:rPr lang="ru-RU" sz="1200" b="1" dirty="0">
                <a:solidFill>
                  <a:srgbClr val="067082"/>
                </a:solidFill>
                <a:cs typeface="Times New Roman" panose="02020603050405020304" pitchFamily="18" charset="0"/>
              </a:rPr>
              <a:t>Например:</a:t>
            </a:r>
          </a:p>
          <a:p>
            <a:endParaRPr lang="ru-RU" sz="600" dirty="0"/>
          </a:p>
          <a:p>
            <a:r>
              <a:rPr lang="ru-RU" sz="1300" dirty="0" smtClean="0"/>
              <a:t>Реестр </a:t>
            </a:r>
            <a:r>
              <a:rPr lang="ru-RU" sz="1300" dirty="0"/>
              <a:t>контролируемых </a:t>
            </a:r>
            <a:r>
              <a:rPr lang="ru-RU" sz="1300" dirty="0" smtClean="0"/>
              <a:t>лиц на </a:t>
            </a:r>
            <a:r>
              <a:rPr lang="ru-RU" sz="1300" dirty="0"/>
              <a:t>официальном </a:t>
            </a:r>
            <a:r>
              <a:rPr lang="ru-RU" sz="1300" b="1" dirty="0"/>
              <a:t>сайте МВД </a:t>
            </a:r>
            <a:r>
              <a:rPr lang="ru-RU" sz="1300" b="1" dirty="0" smtClean="0"/>
              <a:t>России</a:t>
            </a:r>
            <a:r>
              <a:rPr lang="ru-RU" sz="1300" dirty="0" smtClean="0"/>
              <a:t>:  </a:t>
            </a:r>
          </a:p>
          <a:p>
            <a:r>
              <a:rPr lang="en-GB" sz="1300" dirty="0" smtClean="0">
                <a:hlinkClick r:id="rId2"/>
              </a:rPr>
              <a:t>https</a:t>
            </a:r>
            <a:r>
              <a:rPr lang="en-GB" sz="1300" dirty="0">
                <a:hlinkClick r:id="rId2"/>
              </a:rPr>
              <a:t>://xn--b1aew.xn--</a:t>
            </a:r>
            <a:r>
              <a:rPr lang="en-GB" sz="1300" dirty="0" smtClean="0">
                <a:hlinkClick r:id="rId2"/>
              </a:rPr>
              <a:t>p1ai/rkl</a:t>
            </a:r>
            <a:endParaRPr lang="ru-RU" sz="1300" dirty="0" smtClean="0"/>
          </a:p>
          <a:p>
            <a:endParaRPr lang="ru-RU" sz="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4287" y="1207091"/>
            <a:ext cx="720080" cy="9098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92" y="1580141"/>
            <a:ext cx="782718" cy="4543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16" y="110949"/>
            <a:ext cx="598393" cy="6881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B0581A-247B-4BB9-9E96-073ECD29F0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7708" y="3778997"/>
            <a:ext cx="720080" cy="9098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14902F-D335-4B68-BFDB-8DF0F70A0A9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-17123" t="-27269" r="96" b="27269"/>
          <a:stretch/>
        </p:blipFill>
        <p:spPr>
          <a:xfrm>
            <a:off x="5897079" y="4877661"/>
            <a:ext cx="3246920" cy="140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9602"/>
            <a:ext cx="5188028" cy="3043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401A1D1-CA2F-4EFC-B2EF-6B64DAF0B2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38053" y="2358837"/>
            <a:ext cx="272725" cy="274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70995" y="2337575"/>
            <a:ext cx="122520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dirty="0">
                <a:hlinkClick r:id="rId22"/>
              </a:rPr>
              <a:t>https://</a:t>
            </a:r>
            <a:r>
              <a:rPr lang="ru-RU" sz="1300" dirty="0" err="1" smtClean="0">
                <a:hlinkClick r:id="rId22"/>
              </a:rPr>
              <a:t>мвд.рф</a:t>
            </a:r>
            <a:endParaRPr lang="ru-RU" sz="1300" dirty="0" smtClean="0"/>
          </a:p>
          <a:p>
            <a:endParaRPr lang="ru-RU" sz="1300" dirty="0" smtClean="0"/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5186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1479</Words>
  <Application>Microsoft Office PowerPoint</Application>
  <PresentationFormat>Экран (16:9)</PresentationFormat>
  <Paragraphs>150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Myriad Pro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 Nosov</dc:creator>
  <cp:lastModifiedBy>Романова Светлана Анатольевна</cp:lastModifiedBy>
  <cp:revision>312</cp:revision>
  <cp:lastPrinted>2025-04-08T06:11:16Z</cp:lastPrinted>
  <dcterms:created xsi:type="dcterms:W3CDTF">2021-08-03T09:40:36Z</dcterms:created>
  <dcterms:modified xsi:type="dcterms:W3CDTF">2025-04-08T07:59:46Z</dcterms:modified>
</cp:coreProperties>
</file>